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708" r:id="rId1"/>
  </p:sldMasterIdLst>
  <p:sldIdLst>
    <p:sldId id="256" r:id="rId2"/>
    <p:sldId id="404" r:id="rId3"/>
    <p:sldId id="405" r:id="rId4"/>
    <p:sldId id="277" r:id="rId5"/>
    <p:sldId id="376" r:id="rId6"/>
    <p:sldId id="374" r:id="rId7"/>
    <p:sldId id="375" r:id="rId8"/>
    <p:sldId id="278" r:id="rId9"/>
    <p:sldId id="279" r:id="rId10"/>
    <p:sldId id="329" r:id="rId11"/>
    <p:sldId id="280" r:id="rId12"/>
    <p:sldId id="330" r:id="rId13"/>
    <p:sldId id="381" r:id="rId14"/>
    <p:sldId id="384" r:id="rId15"/>
    <p:sldId id="385" r:id="rId16"/>
    <p:sldId id="386" r:id="rId17"/>
    <p:sldId id="387" r:id="rId18"/>
    <p:sldId id="406" r:id="rId19"/>
    <p:sldId id="407" r:id="rId20"/>
    <p:sldId id="389" r:id="rId21"/>
    <p:sldId id="332" r:id="rId22"/>
    <p:sldId id="408" r:id="rId23"/>
    <p:sldId id="409" r:id="rId24"/>
    <p:sldId id="410" r:id="rId25"/>
    <p:sldId id="411" r:id="rId26"/>
    <p:sldId id="412" r:id="rId27"/>
    <p:sldId id="413" r:id="rId28"/>
    <p:sldId id="271" r:id="rId29"/>
    <p:sldId id="388" r:id="rId30"/>
    <p:sldId id="301" r:id="rId31"/>
    <p:sldId id="334" r:id="rId32"/>
    <p:sldId id="335" r:id="rId33"/>
    <p:sldId id="391" r:id="rId34"/>
    <p:sldId id="336" r:id="rId35"/>
    <p:sldId id="337" r:id="rId36"/>
    <p:sldId id="338" r:id="rId37"/>
    <p:sldId id="392" r:id="rId38"/>
    <p:sldId id="393" r:id="rId39"/>
    <p:sldId id="394" r:id="rId40"/>
    <p:sldId id="395" r:id="rId41"/>
    <p:sldId id="302" r:id="rId42"/>
    <p:sldId id="339" r:id="rId43"/>
    <p:sldId id="396" r:id="rId44"/>
    <p:sldId id="303" r:id="rId45"/>
    <p:sldId id="397" r:id="rId46"/>
    <p:sldId id="341" r:id="rId47"/>
    <p:sldId id="342" r:id="rId48"/>
    <p:sldId id="343" r:id="rId49"/>
    <p:sldId id="306" r:id="rId50"/>
    <p:sldId id="344" r:id="rId51"/>
    <p:sldId id="345" r:id="rId52"/>
    <p:sldId id="308" r:id="rId53"/>
    <p:sldId id="346" r:id="rId54"/>
    <p:sldId id="347" r:id="rId55"/>
    <p:sldId id="398" r:id="rId56"/>
    <p:sldId id="291" r:id="rId57"/>
    <p:sldId id="399" r:id="rId58"/>
    <p:sldId id="400" r:id="rId59"/>
    <p:sldId id="401" r:id="rId60"/>
    <p:sldId id="402" r:id="rId61"/>
    <p:sldId id="414" r:id="rId62"/>
    <p:sldId id="403" r:id="rId63"/>
    <p:sldId id="310" r:id="rId64"/>
    <p:sldId id="318" r:id="rId65"/>
    <p:sldId id="311" r:id="rId66"/>
    <p:sldId id="312" r:id="rId67"/>
    <p:sldId id="313" r:id="rId68"/>
    <p:sldId id="314" r:id="rId69"/>
    <p:sldId id="340" r:id="rId70"/>
    <p:sldId id="315" r:id="rId71"/>
    <p:sldId id="316" r:id="rId72"/>
    <p:sldId id="317" r:id="rId73"/>
    <p:sldId id="275" r:id="rId74"/>
    <p:sldId id="331" r:id="rId75"/>
    <p:sldId id="287" r:id="rId76"/>
    <p:sldId id="370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6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5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5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9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8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6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4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8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2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10/27/2020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0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3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3.tmp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10" Type="http://schemas.openxmlformats.org/officeDocument/2006/relationships/tags" Target="../tags/tag78.xml"/><Relationship Id="rId19" Type="http://schemas.openxmlformats.org/officeDocument/2006/relationships/image" Target="../media/image3.tmp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B5%99%E8%8F%9C" TargetMode="External"/><Relationship Id="rId3" Type="http://schemas.openxmlformats.org/officeDocument/2006/relationships/hyperlink" Target="https://baike.baidu.com/item/%E9%B2%81%E8%8F%9C" TargetMode="External"/><Relationship Id="rId7" Type="http://schemas.openxmlformats.org/officeDocument/2006/relationships/hyperlink" Target="https://baike.baidu.com/item/%E9%97%BD%E8%8F%9C" TargetMode="External"/><Relationship Id="rId2" Type="http://schemas.openxmlformats.org/officeDocument/2006/relationships/hyperlink" Target="https://baike.baidu.com/item/%E8%8F%9C%E7%B3%B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8%8B%8F%E8%8F%9C/1138373" TargetMode="External"/><Relationship Id="rId5" Type="http://schemas.openxmlformats.org/officeDocument/2006/relationships/hyperlink" Target="https://baike.baidu.com/item/%E7%B2%A4%E8%8F%9C" TargetMode="External"/><Relationship Id="rId10" Type="http://schemas.openxmlformats.org/officeDocument/2006/relationships/hyperlink" Target="https://baike.baidu.com/item/%E5%BE%BD%E8%8F%9C/1139026" TargetMode="External"/><Relationship Id="rId4" Type="http://schemas.openxmlformats.org/officeDocument/2006/relationships/hyperlink" Target="https://baike.baidu.com/item/%E5%B7%9D%E8%8F%9C" TargetMode="External"/><Relationship Id="rId9" Type="http://schemas.openxmlformats.org/officeDocument/2006/relationships/hyperlink" Target="https://baike.baidu.com/item/%E6%B9%98%E8%8F%9C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AF%B8%E8%91%9B%E4%BA%AE/21048" TargetMode="External"/><Relationship Id="rId2" Type="http://schemas.openxmlformats.org/officeDocument/2006/relationships/hyperlink" Target="https://baike.baidu.com/item/%E8%B4%BE%E5%85%85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aike.baidu.com/item/%E8%9C%80" TargetMode="External"/><Relationship Id="rId5" Type="http://schemas.openxmlformats.org/officeDocument/2006/relationships/hyperlink" Target="https://baike.baidu.com/item/%E9%83%A4%E6%AD%A3" TargetMode="External"/><Relationship Id="rId4" Type="http://schemas.openxmlformats.org/officeDocument/2006/relationships/hyperlink" Target="https://baike.baidu.com/item/%E5%A7%9C%E7%BB%B4/890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B%8E%E6%B5%81" TargetMode="External"/><Relationship Id="rId2" Type="http://schemas.openxmlformats.org/officeDocument/2006/relationships/hyperlink" Target="https://baike.baidu.com/item/%E5%AD%9F%E5%AD%90/10855864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3.tmp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10" Type="http://schemas.openxmlformats.org/officeDocument/2006/relationships/tags" Target="../tags/tag112.xml"/><Relationship Id="rId19" Type="http://schemas.openxmlformats.org/officeDocument/2006/relationships/image" Target="../media/image3.tmp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10" Type="http://schemas.openxmlformats.org/officeDocument/2006/relationships/tags" Target="../tags/tag129.xml"/><Relationship Id="rId19" Type="http://schemas.openxmlformats.org/officeDocument/2006/relationships/image" Target="../media/image3.tmp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10" Type="http://schemas.openxmlformats.org/officeDocument/2006/relationships/tags" Target="../tags/tag146.xml"/><Relationship Id="rId19" Type="http://schemas.openxmlformats.org/officeDocument/2006/relationships/image" Target="../media/image3.tmp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tags" Target="../tags/tag166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tags" Target="../tags/tag165.xml"/><Relationship Id="rId17" Type="http://schemas.openxmlformats.org/officeDocument/2006/relationships/image" Target="../media/image3.tmp"/><Relationship Id="rId2" Type="http://schemas.openxmlformats.org/officeDocument/2006/relationships/tags" Target="../tags/tag155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5" Type="http://schemas.openxmlformats.org/officeDocument/2006/relationships/tags" Target="../tags/tag16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tags" Target="../tags/tag16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BD%BD%E6%AD%8C%E8%BD%BD%E8%88%9E" TargetMode="External"/><Relationship Id="rId2" Type="http://schemas.openxmlformats.org/officeDocument/2006/relationships/hyperlink" Target="https://baike.baidu.com/item/%E6%89%B6%E8%80%81%E6%90%BA%E5%B9%BC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8%9D%E7%BB%B8%E4%B9%8B%E8%B7%AF" TargetMode="External"/><Relationship Id="rId2" Type="http://schemas.openxmlformats.org/officeDocument/2006/relationships/hyperlink" Target="https://baike.baidu.com/item/%E5%BC%A0%E9%AA%9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3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B9%96%E5%8D%97/228213" TargetMode="External"/><Relationship Id="rId2" Type="http://schemas.openxmlformats.org/officeDocument/2006/relationships/hyperlink" Target="https://baike.baidu.com/item/%E6%B9%96%E5%8C%97/173862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gi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3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4BC5D-FF9F-B444-9984-9C6DF1C03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第三课 闲话北京人</a:t>
            </a:r>
            <a:r>
              <a:rPr kumimoji="1" lang="en-US" altLang="zh-CN" dirty="0"/>
              <a:t>-3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F46D2F-083F-E34E-BB43-A81170D3B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高级汉语第三课</a:t>
            </a:r>
          </a:p>
        </p:txBody>
      </p:sp>
    </p:spTree>
    <p:extLst>
      <p:ext uri="{BB962C8B-B14F-4D97-AF65-F5344CB8AC3E}">
        <p14:creationId xmlns:p14="http://schemas.microsoft.com/office/powerpoint/2010/main" val="173254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拉洋车、扛大个儿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2443956"/>
            <a:ext cx="4657725" cy="3114675"/>
          </a:xfr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177"/>
            <a:ext cx="5181600" cy="3326233"/>
          </a:xfrm>
        </p:spPr>
      </p:pic>
    </p:spTree>
    <p:extLst>
      <p:ext uri="{BB962C8B-B14F-4D97-AF65-F5344CB8AC3E}">
        <p14:creationId xmlns:p14="http://schemas.microsoft.com/office/powerpoint/2010/main" val="168851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南城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7234"/>
            <a:ext cx="5181600" cy="3448119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2044"/>
            <a:ext cx="5181600" cy="3238500"/>
          </a:xfrm>
        </p:spPr>
      </p:pic>
    </p:spTree>
    <p:extLst>
      <p:ext uri="{BB962C8B-B14F-4D97-AF65-F5344CB8AC3E}">
        <p14:creationId xmlns:p14="http://schemas.microsoft.com/office/powerpoint/2010/main" val="255227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老北京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931194"/>
            <a:ext cx="6223000" cy="4140200"/>
          </a:xfrm>
        </p:spPr>
      </p:pic>
    </p:spTree>
    <p:extLst>
      <p:ext uri="{BB962C8B-B14F-4D97-AF65-F5344CB8AC3E}">
        <p14:creationId xmlns:p14="http://schemas.microsoft.com/office/powerpoint/2010/main" val="209153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26A75-1877-4400-847E-9CF6EE86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内容占位符 2">
            <a:extLst>
              <a:ext uri="{FF2B5EF4-FFF2-40B4-BE49-F238E27FC236}">
                <a16:creationId xmlns:a16="http://schemas.microsoft.com/office/drawing/2014/main" id="{81842A9B-C013-489E-A766-4739CFE87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6527007" cy="4351338"/>
          </a:xfr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98D27724-3847-43F1-AC7D-C314F4234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06" y="365125"/>
            <a:ext cx="5181600" cy="38871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2EDD0B-38BB-4D64-8828-F41D81A3F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99" y="3429000"/>
            <a:ext cx="34978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7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DE8C0-68B3-45C1-A3ED-F25A85BB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05EC72F0-8DF3-4EBC-A698-A82846AC8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5" y="2725444"/>
            <a:ext cx="5375340" cy="3458625"/>
          </a:xfr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8EC94F-0DA5-4E67-85D8-3282F6DD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3074757"/>
            <a:ext cx="47625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D578C2B-BAA3-476F-8CBE-CF132E6174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喜欢喝豆汁儿的是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——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1C2AAC-80CF-43A9-963E-298C8A7DA9C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南城的老北京人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0542E1-F187-4378-AC80-B8E5373BA0D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北城的新北京人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4AE3A4-0265-4336-B243-64509507A54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东城的有钱商人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ED3742-DE37-4600-B816-1EFF0059773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西城的达官贵人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779634E-E9B7-4AD2-8EEE-98F2AEBE856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F340BE1-6AEC-48DF-BB08-4B6D27F5AF4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6A9555B-851E-4DE8-8DEF-CC5F394ED98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C3FA341-35F7-4658-BC5A-2156E9BEB20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32F500B-577D-4A42-A654-29A47280C2F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D21B362-7E5A-4264-9F55-44A88DFD02A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664C5EC5-749B-4DF0-A5A7-C7FDE6C2576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EB93891-A499-4739-AD1E-A6886137023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D5F5CC1-3577-46DC-A8AB-E6894C74970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E7E0A194-D03B-4708-9C10-A6A557DD222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7A4E7EC-F89B-4FA1-BDE8-F37E0B00CB9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185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3F44456-029D-451C-8BBF-CA230078E8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什么人可能更喜欢豆汁儿？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E6B99-87BF-4DC6-985E-346EA2EE7E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底层百姓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F97F14-8513-4D74-A747-1655785632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喜欢美食的人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74055-ED3D-4A1F-992B-BECC934889B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外地人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558721-054C-411C-870F-230C34779EA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车夫脚夫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AC2AAC-7C86-4337-8C4A-AE3C4B67E7C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51288A2-3D46-4F0A-9221-E65E6B0A179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B224B97-C154-4DBA-86B2-8592E8C11B8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B86F617-7749-41DE-8B2A-84D95C4A974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4A144E2-BA4D-4DFF-9557-9BDEF1D9D31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2F8512-A68B-43B9-B787-D451B80ECCF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0673951-A635-479E-8B5D-B4E4F423A28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975FD762-B047-48D0-97F4-F8A0C1DF0E5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76B99E3-7C5F-446B-BE35-19F5ADD973F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90EBB9E-5C2D-40D8-B12E-F525DA86633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ACE86C2-4FE9-4ECE-8ABF-9103CC18537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9469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CFB451-1E31-4A24-BEBB-64551419D9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豆汁儿的味道可能是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——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5BBD62-56A6-4361-8E7E-CF1A912DF1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酸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34BA90-599D-4A97-9832-394C744087D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A34BCA-1C05-4BC6-8EA9-8DED35B7C8E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BAFB44-CF66-4673-ACBC-F00088D8419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辣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0352E58-5245-453D-9107-39858E23937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2134C0B-B371-4D78-B284-C38F17249B6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123FA9-B6F7-43D5-BA02-2F7947A097F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2B93252-D30A-4BCC-B2B3-79AFFCA2AEF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5304DF0-4DF0-4802-826B-5B98AE0E64C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6339D6F-BFF9-44BD-9A26-4E31CBD48C2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0480613A-480D-4D52-AC4C-5BBC9F961F5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C06D5838-C5D4-4E0C-8B94-4A80EB4B5CC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673C542-8753-491F-891E-93013318166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0971C54-C48F-4024-A3A0-9D573891163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16FC70-3D4A-4759-9656-DDCF8F14D5A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5134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955ED-7CDC-8A4C-8553-7BCE50C2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853" y="44717"/>
            <a:ext cx="7729728" cy="758172"/>
          </a:xfrm>
        </p:spPr>
        <p:txBody>
          <a:bodyPr/>
          <a:lstStyle/>
          <a:p>
            <a:r>
              <a:rPr kumimoji="1" lang="zh-CN" altLang="en-US" dirty="0"/>
              <a:t>第二部分：生词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4644D-0088-194D-A7FC-57C66B045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02889"/>
            <a:ext cx="10309302" cy="58842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35</a:t>
            </a:r>
            <a:r>
              <a:rPr kumimoji="1" lang="zh-CN" altLang="en-US" dirty="0"/>
              <a:t>、各色：</a:t>
            </a:r>
            <a:endParaRPr kumimoji="1" lang="en-US" altLang="zh-CN" dirty="0"/>
          </a:p>
          <a:p>
            <a:r>
              <a:rPr kumimoji="1" lang="en-US" altLang="zh-CN" dirty="0"/>
              <a:t>36</a:t>
            </a:r>
            <a:r>
              <a:rPr kumimoji="1" lang="zh-CN" altLang="en-US" dirty="0"/>
              <a:t>、野性</a:t>
            </a:r>
            <a:endParaRPr kumimoji="1" lang="en-US" altLang="zh-CN" dirty="0"/>
          </a:p>
          <a:p>
            <a:r>
              <a:rPr kumimoji="1" lang="en-US" altLang="zh-CN" dirty="0"/>
              <a:t>37</a:t>
            </a:r>
            <a:r>
              <a:rPr kumimoji="1" lang="zh-CN" altLang="en-US" dirty="0"/>
              <a:t>、火暴：脾气火暴</a:t>
            </a:r>
            <a:endParaRPr kumimoji="1" lang="en-US" altLang="zh-CN" dirty="0"/>
          </a:p>
          <a:p>
            <a:r>
              <a:rPr kumimoji="1" lang="en-US" altLang="zh-CN" dirty="0"/>
              <a:t>        </a:t>
            </a:r>
            <a:r>
              <a:rPr kumimoji="1" lang="zh-CN" altLang="en-US" dirty="0"/>
              <a:t>火爆：生意火爆</a:t>
            </a:r>
            <a:endParaRPr kumimoji="1" lang="en-US" altLang="zh-CN" dirty="0"/>
          </a:p>
          <a:p>
            <a:r>
              <a:rPr kumimoji="1" lang="en-US" altLang="zh-CN" dirty="0"/>
              <a:t>        </a:t>
            </a:r>
            <a:r>
              <a:rPr kumimoji="1" lang="zh-CN" altLang="en-US" dirty="0"/>
              <a:t>火辣：火辣辣的太阳</a:t>
            </a:r>
            <a:endParaRPr kumimoji="1" lang="en-US" altLang="zh-CN" dirty="0"/>
          </a:p>
          <a:p>
            <a:r>
              <a:rPr kumimoji="1" lang="en-US" altLang="zh-CN" dirty="0"/>
              <a:t>38</a:t>
            </a:r>
            <a:r>
              <a:rPr kumimoji="1" lang="zh-CN" altLang="en-US" dirty="0"/>
              <a:t>、泼辣：性格泼辣</a:t>
            </a:r>
            <a:endParaRPr kumimoji="1" lang="en-US" altLang="zh-CN" dirty="0"/>
          </a:p>
          <a:p>
            <a:r>
              <a:rPr kumimoji="1" lang="en-US" altLang="zh-CN" dirty="0"/>
              <a:t>39</a:t>
            </a:r>
            <a:r>
              <a:rPr kumimoji="1" lang="zh-CN" altLang="en-US" dirty="0"/>
              <a:t>、清淡：口味清淡</a:t>
            </a:r>
            <a:endParaRPr kumimoji="1" lang="en-US" altLang="zh-CN" dirty="0"/>
          </a:p>
          <a:p>
            <a:r>
              <a:rPr kumimoji="1" lang="en-US" altLang="zh-CN" dirty="0"/>
              <a:t>        </a:t>
            </a:r>
            <a:r>
              <a:rPr kumimoji="1" lang="zh-CN" altLang="en-US" dirty="0"/>
              <a:t>冷淡：态度冷淡</a:t>
            </a:r>
            <a:endParaRPr kumimoji="1" lang="en-US" altLang="zh-CN" dirty="0"/>
          </a:p>
          <a:p>
            <a:r>
              <a:rPr kumimoji="1" lang="en-US" altLang="zh-CN" dirty="0"/>
              <a:t>40</a:t>
            </a:r>
            <a:r>
              <a:rPr kumimoji="1" lang="zh-CN" altLang="en-US" dirty="0"/>
              <a:t>、</a:t>
            </a:r>
            <a:r>
              <a:rPr kumimoji="1" lang="zh-CN" altLang="en-US" dirty="0">
                <a:highlight>
                  <a:srgbClr val="FFFF00"/>
                </a:highlight>
              </a:rPr>
              <a:t>温文尔雅：</a:t>
            </a:r>
            <a:r>
              <a:rPr lang="zh-CN" altLang="en-US" dirty="0"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形容人态度温和，举动斯文。</a:t>
            </a:r>
            <a:endParaRPr kumimoji="1" lang="en-US" altLang="zh-CN" dirty="0">
              <a:highlight>
                <a:srgbClr val="FFFF00"/>
              </a:highlight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kumimoji="1" lang="en-US" altLang="zh-CN" dirty="0"/>
              <a:t>41</a:t>
            </a:r>
            <a:r>
              <a:rPr kumimoji="1" lang="zh-CN" altLang="en-US" dirty="0"/>
              <a:t>、独具特色</a:t>
            </a:r>
            <a:endParaRPr kumimoji="1" lang="en-US" altLang="zh-CN" dirty="0"/>
          </a:p>
          <a:p>
            <a:r>
              <a:rPr kumimoji="1" lang="en-US" altLang="zh-CN" dirty="0"/>
              <a:t>42</a:t>
            </a:r>
            <a:r>
              <a:rPr kumimoji="1" lang="zh-CN" altLang="en-US" dirty="0"/>
              <a:t>、</a:t>
            </a:r>
            <a:r>
              <a:rPr kumimoji="1" lang="zh-CN" altLang="en-US" dirty="0">
                <a:highlight>
                  <a:srgbClr val="FFFF00"/>
                </a:highlight>
              </a:rPr>
              <a:t>菜系</a:t>
            </a:r>
            <a:r>
              <a:rPr kumimoji="1" lang="zh-CN" altLang="en-US" dirty="0"/>
              <a:t>：八大菜系</a:t>
            </a:r>
            <a:endParaRPr kumimoji="1" lang="en-US" altLang="zh-CN" dirty="0"/>
          </a:p>
          <a:p>
            <a:r>
              <a:rPr kumimoji="1" lang="en-US" altLang="zh-CN" dirty="0"/>
              <a:t>43</a:t>
            </a:r>
            <a:r>
              <a:rPr kumimoji="1" lang="zh-CN" altLang="en-US" dirty="0"/>
              <a:t>、概括</a:t>
            </a:r>
            <a:endParaRPr kumimoji="1" lang="en-US" altLang="zh-CN" dirty="0"/>
          </a:p>
          <a:p>
            <a:r>
              <a:rPr kumimoji="1" lang="en-US" altLang="zh-CN" dirty="0"/>
              <a:t>44</a:t>
            </a:r>
            <a:r>
              <a:rPr kumimoji="1" lang="zh-CN" altLang="en-US" dirty="0"/>
              <a:t>、移民：新移民、生态移民、</a:t>
            </a:r>
            <a:endParaRPr kumimoji="1" lang="en-US" altLang="zh-CN" dirty="0"/>
          </a:p>
          <a:p>
            <a:r>
              <a:rPr lang="en-US" altLang="zh-CN" dirty="0"/>
              <a:t>45</a:t>
            </a:r>
            <a:r>
              <a:rPr lang="zh-CN" altLang="en-US" dirty="0"/>
              <a:t>、五湖四海</a:t>
            </a:r>
            <a:endParaRPr lang="en-US" altLang="zh-CN" dirty="0"/>
          </a:p>
          <a:p>
            <a:r>
              <a:rPr lang="en-US" altLang="zh-CN" dirty="0"/>
              <a:t>46</a:t>
            </a:r>
            <a:r>
              <a:rPr lang="zh-CN" altLang="en-US" dirty="0"/>
              <a:t>、远古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86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八大菜系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即鲁菜、川菜、粤菜、苏菜、闽菜、浙菜、湘菜、</a:t>
            </a:r>
            <a:r>
              <a:rPr lang="zh-CN" altLang="en-US" u="sng" dirty="0"/>
              <a:t>徽菜</a:t>
            </a:r>
            <a:endParaRPr lang="en-US" altLang="zh-CN" u="sng" dirty="0"/>
          </a:p>
          <a:p>
            <a:endParaRPr lang="en-US" altLang="zh-CN" u="sng" dirty="0"/>
          </a:p>
          <a:p>
            <a:endParaRPr lang="en-US" altLang="zh-CN" u="sng" dirty="0"/>
          </a:p>
          <a:p>
            <a:r>
              <a:rPr lang="zh-CN" altLang="en-US" dirty="0"/>
              <a:t>还有更早的“四大菜系”的说法：</a:t>
            </a:r>
            <a:endParaRPr lang="en-US" altLang="zh-CN" dirty="0"/>
          </a:p>
          <a:p>
            <a:r>
              <a:rPr lang="zh-CN" altLang="en-US" dirty="0"/>
              <a:t>鲁、川、粤、苏四大菜系</a:t>
            </a:r>
            <a:endParaRPr lang="en-US" altLang="zh-CN" u="sng" dirty="0"/>
          </a:p>
          <a:p>
            <a:endParaRPr lang="en-US" altLang="zh-CN" u="sng" dirty="0"/>
          </a:p>
        </p:txBody>
      </p:sp>
    </p:spTree>
    <p:extLst>
      <p:ext uri="{BB962C8B-B14F-4D97-AF65-F5344CB8AC3E}">
        <p14:creationId xmlns:p14="http://schemas.microsoft.com/office/powerpoint/2010/main" val="14379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5F4FC-8720-4D58-A76B-3CB8E135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862AD-49E2-4202-8BE5-B2B41907B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复习：</a:t>
            </a:r>
            <a:r>
              <a:rPr lang="en-US" altLang="zh-CN" dirty="0"/>
              <a:t>P43</a:t>
            </a:r>
            <a:r>
              <a:rPr lang="zh-CN" altLang="en-US" dirty="0"/>
              <a:t>，词语练习一、二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听写：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196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DD449-1219-4FF2-978D-A882BB0D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2903A3-111B-49D3-937D-C375204AE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168" y="142044"/>
            <a:ext cx="9072978" cy="6715956"/>
          </a:xfrm>
        </p:spPr>
      </p:pic>
    </p:spTree>
    <p:extLst>
      <p:ext uri="{BB962C8B-B14F-4D97-AF65-F5344CB8AC3E}">
        <p14:creationId xmlns:p14="http://schemas.microsoft.com/office/powerpoint/2010/main" val="2955300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836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75491" y="64656"/>
          <a:ext cx="11887200" cy="6793344"/>
        </p:xfrm>
        <a:graphic>
          <a:graphicData uri="http://schemas.openxmlformats.org/drawingml/2006/table">
            <a:tbl>
              <a:tblPr/>
              <a:tblGrid>
                <a:gridCol w="1379277">
                  <a:extLst>
                    <a:ext uri="{9D8B030D-6E8A-4147-A177-3AD203B41FA5}">
                      <a16:colId xmlns:a16="http://schemas.microsoft.com/office/drawing/2014/main" val="3512848200"/>
                    </a:ext>
                  </a:extLst>
                </a:gridCol>
                <a:gridCol w="10507923">
                  <a:extLst>
                    <a:ext uri="{9D8B030D-6E8A-4147-A177-3AD203B41FA5}">
                      <a16:colId xmlns:a16="http://schemas.microsoft.com/office/drawing/2014/main" val="4148686043"/>
                    </a:ext>
                  </a:extLst>
                </a:gridCol>
              </a:tblGrid>
              <a:tr h="2690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u="none" strike="noStrike" dirty="0">
                          <a:solidFill>
                            <a:srgbClr val="136EC2"/>
                          </a:solidFill>
                          <a:effectLst/>
                          <a:hlinkClick r:id="rId2"/>
                        </a:rPr>
                        <a:t>菜系</a:t>
                      </a:r>
                      <a:endParaRPr lang="zh-CN" altLang="en-US" sz="1400" b="1" dirty="0">
                        <a:effectLst/>
                      </a:endParaRPr>
                    </a:p>
                  </a:txBody>
                  <a:tcPr marL="19065" marR="19065" marT="3813" marB="3813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>
                          <a:effectLst/>
                        </a:rPr>
                        <a:t>口味</a:t>
                      </a:r>
                    </a:p>
                  </a:txBody>
                  <a:tcPr marL="19065" marR="19065" marT="3813" marB="3813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190772"/>
                  </a:ext>
                </a:extLst>
              </a:tr>
              <a:tr h="5262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鲁菜</a:t>
                      </a:r>
                      <a:endParaRPr lang="zh-CN" altLang="en-US" sz="14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口味咸鲜为主。讲究原料质地优良，以盐提鲜，以汤壮鲜，调味讲求咸鲜纯正，突出本味。咸鲜为主火候精湛，精于制汤，善烹海味。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250179"/>
                  </a:ext>
                </a:extLst>
              </a:tr>
              <a:tr h="5262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4"/>
                        </a:rPr>
                        <a:t>川菜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口味麻辣为主，菜式多样，口味清鲜醇浓并重，以善用麻辣调味（鱼香、麻辣、辣子、陈皮、椒麻、怪味、酸辣诸味）。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183356"/>
                  </a:ext>
                </a:extLst>
              </a:tr>
              <a:tr h="6548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5"/>
                        </a:rPr>
                        <a:t>粤菜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口味鲜香为主。选料精细，清而不淡，鲜而不俗，嫩而不生，油而不腻。擅长小炒，要求掌握火候和油温恰到好处。还兼容许多西菜做法，讲究菜的气势、档次。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166183"/>
                  </a:ext>
                </a:extLst>
              </a:tr>
              <a:tr h="91197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6"/>
                        </a:rPr>
                        <a:t>苏菜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清淡为主。用料严谨，注重配色，讲究造型，四季有别。烹调技艺以炖、焖、煨著称；重视调汤，保持原汁，口味平和。善用蔬菜。其中淮扬菜，讲究选料和刀工，擅长制汤；苏南菜口味偏甜，注重制酱油，善用香糟、黄酒调味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831567"/>
                  </a:ext>
                </a:extLst>
              </a:tr>
              <a:tr h="5262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7"/>
                        </a:rPr>
                        <a:t>闽菜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口味鲜香为主。尤以“香”、“味”见长，其清鲜、和醇、荤香、不腻的风格。三大特色，一长于红糟调味，二长于制汤，三长于使用糖醋。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07257"/>
                  </a:ext>
                </a:extLst>
              </a:tr>
              <a:tr h="1169131">
                <a:tc>
                  <a:txBody>
                    <a:bodyPr/>
                    <a:lstStyle/>
                    <a:p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8"/>
                        </a:rPr>
                        <a:t>浙菜</a:t>
                      </a:r>
                      <a:endParaRPr lang="zh-CN" altLang="en-US" sz="1400">
                        <a:effectLst/>
                      </a:endParaRPr>
                    </a:p>
                  </a:txBody>
                  <a:tcPr marL="19065" marR="19065" marT="3813" marB="3813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口味清淡为主。菜式小巧玲珑，清俊逸秀，菜品鲜美滑嫩，脆软清爽。运用香糟、黄酒调味。烹调技法丰富，尤为在烹制海鲜河鲜有其独到之处。口味注重清鲜脆嫩，保持原料的本色和真味。菜品形态讲究，精巧细腻，清秀雅丽。其中北部口味偏甜，西部口味偏辣，东南部口味偏咸。</a:t>
                      </a:r>
                    </a:p>
                  </a:txBody>
                  <a:tcPr marL="19065" marR="19065" marT="3813" marB="3813" anchor="ctr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19136"/>
                  </a:ext>
                </a:extLst>
              </a:tr>
              <a:tr h="116913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9"/>
                        </a:rPr>
                        <a:t>湘菜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333333"/>
                          </a:solidFill>
                          <a:effectLst/>
                        </a:rPr>
                        <a:t>口味香辣为主，品种繁多。色泽上油重色浓，讲求实惠；香辣、香鲜、软嫩。重视原料互相搭配，滋味互相渗透。湘菜调味尤重酸辣。相对而言，湘菜的煨功夫更胜一筹，几乎达到炉火纯青的地步。煨，在色泽变化上可分为红煨、白煨，在调味方面有清汤煨、浓汤煨和奶汤煨。小火慢炖，原汁原味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99412"/>
                  </a:ext>
                </a:extLst>
              </a:tr>
              <a:tr h="104055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>
                          <a:solidFill>
                            <a:srgbClr val="136EC2"/>
                          </a:solidFill>
                          <a:effectLst/>
                          <a:hlinkClick r:id="rId10"/>
                        </a:rPr>
                        <a:t>徽菜</a:t>
                      </a:r>
                      <a:endParaRPr lang="zh-CN" altLang="en-US" sz="14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</a:rPr>
                        <a:t>口味鲜辣为主。擅长烧、炖、蒸，而爆、炒菜少，重油、重色，重火功。重火工是历来的，其独到之处集中体现于擅长烧、炖、熏、蒸类的功夫菜上，不同菜肴使用不同的控火技术，形成酥、嫩、香、鲜独特风味，其中最能体现徽式特色的是滑烧、清炖和生熏法。</a:t>
                      </a:r>
                    </a:p>
                  </a:txBody>
                  <a:tcPr marL="19065" marR="19065" marT="3813" marB="3813">
                    <a:lnL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209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32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9563"/>
            <a:ext cx="10515600" cy="807892"/>
          </a:xfrm>
        </p:spPr>
        <p:txBody>
          <a:bodyPr/>
          <a:lstStyle/>
          <a:p>
            <a:r>
              <a:rPr kumimoji="1" lang="zh-CN" altLang="en-US" dirty="0"/>
              <a:t>第二部分：生词</a:t>
            </a:r>
            <a:r>
              <a:rPr kumimoji="1" lang="en-US" altLang="zh-CN" dirty="0"/>
              <a:t>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79055"/>
            <a:ext cx="10515600" cy="576349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47</a:t>
            </a:r>
            <a:r>
              <a:rPr lang="zh-CN" altLang="en-US" dirty="0"/>
              <a:t>、繁衍：繁衍新品种、繁衍生息、子孙繁衍</a:t>
            </a:r>
            <a:endParaRPr lang="en-US" altLang="zh-CN" dirty="0"/>
          </a:p>
          <a:p>
            <a:r>
              <a:rPr lang="en-US" altLang="zh-CN" dirty="0"/>
              <a:t>48</a:t>
            </a:r>
            <a:r>
              <a:rPr lang="zh-CN" altLang="en-US" dirty="0"/>
              <a:t>、生息：繁衍生息、休养生息</a:t>
            </a:r>
            <a:endParaRPr lang="en-US" altLang="zh-CN" dirty="0"/>
          </a:p>
          <a:p>
            <a:r>
              <a:rPr lang="en-US" altLang="zh-CN" dirty="0"/>
              <a:t>49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交汇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/>
              <a:t>50</a:t>
            </a:r>
            <a:r>
              <a:rPr lang="zh-CN" altLang="en-US" dirty="0"/>
              <a:t>、融合：</a:t>
            </a:r>
            <a:endParaRPr lang="en-US" altLang="zh-CN" dirty="0"/>
          </a:p>
          <a:p>
            <a:r>
              <a:rPr lang="en-US" altLang="zh-CN" dirty="0"/>
              <a:t>51</a:t>
            </a:r>
            <a:r>
              <a:rPr lang="zh-CN" altLang="en-US" dirty="0"/>
              <a:t>、依然：仍然</a:t>
            </a:r>
            <a:endParaRPr lang="en-US" altLang="zh-CN" dirty="0"/>
          </a:p>
          <a:p>
            <a:r>
              <a:rPr lang="en-US" altLang="zh-CN" dirty="0"/>
              <a:t>52</a:t>
            </a:r>
            <a:r>
              <a:rPr lang="zh-CN" altLang="en-US" dirty="0"/>
              <a:t>、活力</a:t>
            </a:r>
            <a:endParaRPr lang="en-US" altLang="zh-CN" dirty="0"/>
          </a:p>
          <a:p>
            <a:r>
              <a:rPr lang="en-US" altLang="zh-CN" dirty="0"/>
              <a:t>53</a:t>
            </a:r>
            <a:r>
              <a:rPr lang="zh-CN" altLang="en-US" dirty="0"/>
              <a:t>、融会：融会贯通。融通</a:t>
            </a:r>
            <a:endParaRPr lang="en-US" altLang="zh-CN" dirty="0"/>
          </a:p>
          <a:p>
            <a:r>
              <a:rPr lang="en-US" altLang="zh-CN" dirty="0"/>
              <a:t>54</a:t>
            </a:r>
            <a:r>
              <a:rPr lang="zh-CN" altLang="en-US" dirty="0"/>
              <a:t>、缺憾：遗憾</a:t>
            </a:r>
            <a:endParaRPr lang="en-US" altLang="zh-CN" dirty="0"/>
          </a:p>
          <a:p>
            <a:r>
              <a:rPr lang="en-US" altLang="zh-CN" dirty="0"/>
              <a:t>55</a:t>
            </a:r>
            <a:r>
              <a:rPr lang="zh-CN" altLang="en-US" dirty="0"/>
              <a:t>、熔炉：</a:t>
            </a:r>
            <a:endParaRPr lang="en-US" altLang="zh-CN" dirty="0"/>
          </a:p>
          <a:p>
            <a:r>
              <a:rPr lang="en-US" altLang="zh-CN" dirty="0"/>
              <a:t>56</a:t>
            </a:r>
            <a:r>
              <a:rPr lang="zh-CN" altLang="en-US" dirty="0"/>
              <a:t>、熔化：</a:t>
            </a:r>
            <a:endParaRPr lang="en-US" altLang="zh-CN" dirty="0"/>
          </a:p>
          <a:p>
            <a:r>
              <a:rPr lang="en-US" altLang="zh-CN" dirty="0"/>
              <a:t>57</a:t>
            </a:r>
            <a:r>
              <a:rPr lang="zh-CN" altLang="en-US" dirty="0"/>
              <a:t>、底蕴：文化底蕴、底蕴深厚</a:t>
            </a:r>
            <a:endParaRPr lang="en-US" altLang="zh-CN" dirty="0"/>
          </a:p>
          <a:p>
            <a:r>
              <a:rPr lang="en-US" altLang="zh-CN" dirty="0"/>
              <a:t>58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乐不思蜀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/>
              <a:t>59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流连忘返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06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E0292-3DEE-4EBF-9A9E-0DDAE194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0CBF5B-1185-4E09-B054-3085C1B4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459" y="1825625"/>
            <a:ext cx="6957081" cy="4351338"/>
          </a:xfrm>
        </p:spPr>
      </p:pic>
    </p:spTree>
    <p:extLst>
      <p:ext uri="{BB962C8B-B14F-4D97-AF65-F5344CB8AC3E}">
        <p14:creationId xmlns:p14="http://schemas.microsoft.com/office/powerpoint/2010/main" val="683895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乐不思蜀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蜀后主刘禅甘心为虏不思复国。后</a:t>
            </a:r>
            <a:r>
              <a:rPr lang="zh-CN" altLang="en-US" dirty="0">
                <a:highlight>
                  <a:srgbClr val="FFFF00"/>
                </a:highlight>
              </a:rPr>
              <a:t>比喻在新环境中得到乐趣，不再想回到原来环境中去。</a:t>
            </a:r>
            <a:r>
              <a:rPr lang="zh-CN" altLang="en-US" dirty="0"/>
              <a:t>出自 </a:t>
            </a:r>
            <a:r>
              <a:rPr lang="en-US" altLang="zh-CN" dirty="0"/>
              <a:t>《</a:t>
            </a:r>
            <a:r>
              <a:rPr lang="zh-CN" altLang="en-US" dirty="0"/>
              <a:t>三国志</a:t>
            </a:r>
            <a:r>
              <a:rPr lang="en-US" altLang="zh-CN" dirty="0"/>
              <a:t>·</a:t>
            </a:r>
            <a:r>
              <a:rPr lang="zh-CN" altLang="en-US" dirty="0"/>
              <a:t>蜀书</a:t>
            </a:r>
            <a:r>
              <a:rPr lang="en-US" altLang="zh-CN" dirty="0"/>
              <a:t>·</a:t>
            </a:r>
            <a:r>
              <a:rPr lang="zh-CN" altLang="en-US" dirty="0"/>
              <a:t>后主传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089891"/>
            <a:ext cx="5181600" cy="5495636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司马文王与禅宴，为之作故蜀技，旁人皆为之感怆，而禅喜笑自若。王谓</a:t>
            </a:r>
            <a:r>
              <a:rPr lang="zh-CN" altLang="en-US" dirty="0">
                <a:hlinkClick r:id="rId2"/>
              </a:rPr>
              <a:t>贾充</a:t>
            </a:r>
            <a:r>
              <a:rPr lang="zh-CN" altLang="en-US" dirty="0"/>
              <a:t>曰：“人之无情，乃可至於是乎！虽使</a:t>
            </a:r>
            <a:r>
              <a:rPr lang="zh-CN" altLang="en-US" dirty="0">
                <a:hlinkClick r:id="rId3"/>
              </a:rPr>
              <a:t>诸葛亮</a:t>
            </a:r>
            <a:r>
              <a:rPr lang="zh-CN" altLang="en-US" dirty="0"/>
              <a:t>在，不能辅之久全，而况</a:t>
            </a:r>
            <a:r>
              <a:rPr lang="zh-CN" altLang="en-US" dirty="0">
                <a:hlinkClick r:id="rId4"/>
              </a:rPr>
              <a:t>姜维</a:t>
            </a:r>
            <a:r>
              <a:rPr lang="zh-CN" altLang="en-US" dirty="0"/>
              <a:t>邪？”充曰：“不如是，殿下何由并之。”</a:t>
            </a:r>
          </a:p>
          <a:p>
            <a:r>
              <a:rPr lang="zh-CN" altLang="en-US" dirty="0"/>
              <a:t>他日，王问禅曰：“颇思蜀否？”禅曰：“此间乐，不思蜀。”</a:t>
            </a:r>
            <a:r>
              <a:rPr lang="zh-CN" altLang="en-US" dirty="0">
                <a:hlinkClick r:id="rId5"/>
              </a:rPr>
              <a:t>郤正</a:t>
            </a:r>
            <a:r>
              <a:rPr lang="zh-CN" altLang="en-US" dirty="0"/>
              <a:t>闻之，求见禅曰：“若王后问，宜泣而答曰‘先人坟墓远在陇、</a:t>
            </a:r>
            <a:r>
              <a:rPr lang="zh-CN" altLang="en-US" dirty="0">
                <a:hlinkClick r:id="rId6"/>
              </a:rPr>
              <a:t>蜀</a:t>
            </a:r>
            <a:r>
              <a:rPr lang="zh-CN" altLang="en-US" dirty="0"/>
              <a:t>，乃心西悲，无日不思’，因闭其目。”会王复问，对如前，王曰：“何乃似郤正语邪！”禅惊视曰：“诚如尊命。”左右皆笑。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3187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乐不思蜀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915925"/>
            <a:ext cx="5181600" cy="3701142"/>
          </a:xfrm>
        </p:spPr>
      </p:pic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4412"/>
            <a:ext cx="6915727" cy="4465468"/>
          </a:xfrm>
        </p:spPr>
      </p:pic>
      <p:pic>
        <p:nvPicPr>
          <p:cNvPr id="8" name="内容占位符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0"/>
            <a:ext cx="5181600" cy="29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6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8817" y="500062"/>
            <a:ext cx="10515600" cy="1325563"/>
          </a:xfrm>
        </p:spPr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流连忘返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流连：留恋不止，不愿离去。忘：忘记；返：回归。比喻喜欢、迷醉美好的事物、美丽的景色而不愿或忘记离开。常形容对美好景致或事物的留恋。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近义：依依不舍、恋恋不舍、悠悠忘返、乐而忘返。</a:t>
            </a:r>
            <a:endParaRPr lang="en-US" altLang="zh-CN" dirty="0"/>
          </a:p>
          <a:p>
            <a:r>
              <a:rPr lang="zh-CN" altLang="en-US" dirty="0"/>
              <a:t>反义：迷途知返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出处：</a:t>
            </a:r>
            <a:endParaRPr lang="en-US" altLang="zh-CN" dirty="0"/>
          </a:p>
          <a:p>
            <a:r>
              <a:rPr lang="zh-CN" altLang="en-US" dirty="0"/>
              <a:t>孟轲</a:t>
            </a:r>
            <a:r>
              <a:rPr lang="en-US" altLang="zh-CN" dirty="0"/>
              <a:t>《</a:t>
            </a:r>
            <a:r>
              <a:rPr lang="zh-CN" altLang="en-US" dirty="0">
                <a:hlinkClick r:id="rId2"/>
              </a:rPr>
              <a:t>孟子</a:t>
            </a:r>
            <a:r>
              <a:rPr lang="en-US" altLang="zh-CN" dirty="0"/>
              <a:t>·</a:t>
            </a:r>
            <a:r>
              <a:rPr lang="zh-CN" altLang="en-US" dirty="0"/>
              <a:t>梁惠王下</a:t>
            </a:r>
            <a:r>
              <a:rPr lang="en-US" altLang="zh-CN" dirty="0"/>
              <a:t>》</a:t>
            </a:r>
            <a:r>
              <a:rPr lang="zh-CN" altLang="en-US" dirty="0"/>
              <a:t>：“</a:t>
            </a:r>
            <a:r>
              <a:rPr lang="zh-CN" altLang="en-US" dirty="0">
                <a:hlinkClick r:id="rId3"/>
              </a:rPr>
              <a:t>从流</a:t>
            </a:r>
            <a:r>
              <a:rPr lang="zh-CN" altLang="en-US" dirty="0"/>
              <a:t>下而忘返谓之流，从流上而忘返谓之连，从兽无厌谓之荒，，乐酒无厌谓之亡。”</a:t>
            </a:r>
          </a:p>
        </p:txBody>
      </p:sp>
    </p:spTree>
    <p:extLst>
      <p:ext uri="{BB962C8B-B14F-4D97-AF65-F5344CB8AC3E}">
        <p14:creationId xmlns:p14="http://schemas.microsoft.com/office/powerpoint/2010/main" val="79253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8273" y="1"/>
            <a:ext cx="10515600" cy="822036"/>
          </a:xfrm>
        </p:spPr>
        <p:txBody>
          <a:bodyPr/>
          <a:lstStyle/>
          <a:p>
            <a:r>
              <a:rPr lang="zh-CN" altLang="en-US" dirty="0"/>
              <a:t>第二部分：生词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05164"/>
            <a:ext cx="10515600" cy="584661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、口音：有口音、南方口音、口音浓重</a:t>
            </a:r>
            <a:endParaRPr lang="en-US" altLang="zh-CN" dirty="0"/>
          </a:p>
          <a:p>
            <a:r>
              <a:rPr lang="en-US" altLang="zh-CN" dirty="0"/>
              <a:t>61</a:t>
            </a:r>
            <a:r>
              <a:rPr lang="zh-CN" altLang="en-US" dirty="0"/>
              <a:t>、不知不觉</a:t>
            </a:r>
            <a:endParaRPr lang="en-US" altLang="zh-CN" dirty="0"/>
          </a:p>
          <a:p>
            <a:r>
              <a:rPr lang="en-US" altLang="zh-CN" dirty="0"/>
              <a:t>62</a:t>
            </a:r>
            <a:r>
              <a:rPr lang="zh-CN" altLang="en-US" dirty="0"/>
              <a:t>、构筑：构筑新长城、构筑未来</a:t>
            </a:r>
            <a:endParaRPr lang="en-US" altLang="zh-CN" dirty="0"/>
          </a:p>
          <a:p>
            <a:r>
              <a:rPr lang="en-US" altLang="zh-CN" dirty="0"/>
              <a:t>63</a:t>
            </a:r>
            <a:r>
              <a:rPr lang="zh-CN" altLang="en-US" dirty="0"/>
              <a:t>、浓重：浓重的口音、浓重的乡愁</a:t>
            </a:r>
            <a:endParaRPr lang="en-US" altLang="zh-CN" dirty="0"/>
          </a:p>
          <a:p>
            <a:r>
              <a:rPr lang="en-US" altLang="zh-CN" dirty="0"/>
              <a:t>64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生猛</a:t>
            </a:r>
            <a:r>
              <a:rPr lang="zh-CN" altLang="en-US" dirty="0"/>
              <a:t>：生猛海鲜</a:t>
            </a:r>
            <a:endParaRPr lang="en-US" altLang="zh-CN" dirty="0"/>
          </a:p>
          <a:p>
            <a:r>
              <a:rPr lang="en-US" altLang="zh-CN" dirty="0"/>
              <a:t>65</a:t>
            </a:r>
            <a:r>
              <a:rPr lang="zh-CN" altLang="en-US" dirty="0"/>
              <a:t>、风行一时：</a:t>
            </a:r>
            <a:endParaRPr lang="en-US" altLang="zh-CN" dirty="0"/>
          </a:p>
          <a:p>
            <a:r>
              <a:rPr lang="en-US" altLang="zh-CN" dirty="0"/>
              <a:t>66</a:t>
            </a:r>
            <a:r>
              <a:rPr lang="zh-CN" altLang="en-US" dirty="0"/>
              <a:t>、饮食：</a:t>
            </a:r>
            <a:endParaRPr lang="en-US" altLang="zh-CN" dirty="0"/>
          </a:p>
          <a:p>
            <a:r>
              <a:rPr lang="en-US" altLang="zh-CN" dirty="0"/>
              <a:t>67</a:t>
            </a:r>
            <a:r>
              <a:rPr lang="zh-CN" altLang="en-US" dirty="0"/>
              <a:t>、风味：风味独特、别有风味</a:t>
            </a:r>
            <a:endParaRPr lang="en-US" altLang="zh-CN" dirty="0"/>
          </a:p>
          <a:p>
            <a:r>
              <a:rPr lang="en-US" altLang="zh-CN" dirty="0"/>
              <a:t>68</a:t>
            </a:r>
            <a:r>
              <a:rPr lang="zh-CN" altLang="en-US" dirty="0"/>
              <a:t>、兼容：兼容并包、不兼容</a:t>
            </a:r>
            <a:endParaRPr lang="en-US" altLang="zh-CN" dirty="0"/>
          </a:p>
          <a:p>
            <a:r>
              <a:rPr lang="en-US" altLang="zh-CN" dirty="0"/>
              <a:t>69</a:t>
            </a:r>
            <a:r>
              <a:rPr lang="zh-CN" altLang="en-US" dirty="0"/>
              <a:t>、展示：</a:t>
            </a:r>
            <a:endParaRPr lang="en-US" altLang="zh-CN" dirty="0"/>
          </a:p>
          <a:p>
            <a:r>
              <a:rPr lang="en-US" altLang="zh-CN" dirty="0"/>
              <a:t>70</a:t>
            </a:r>
            <a:r>
              <a:rPr lang="zh-CN" altLang="en-US" dirty="0"/>
              <a:t>、人文：人文科学、人文观念、人文景观</a:t>
            </a:r>
            <a:endParaRPr lang="en-US" altLang="zh-CN" dirty="0"/>
          </a:p>
          <a:p>
            <a:r>
              <a:rPr lang="en-US" altLang="zh-CN" dirty="0"/>
              <a:t>71</a:t>
            </a:r>
            <a:r>
              <a:rPr lang="zh-CN" altLang="en-US" dirty="0"/>
              <a:t>、包容：包容缺点、包容不同意见</a:t>
            </a:r>
            <a:endParaRPr lang="en-US" altLang="zh-CN" dirty="0"/>
          </a:p>
          <a:p>
            <a:r>
              <a:rPr lang="en-US" altLang="zh-CN" dirty="0"/>
              <a:t>72</a:t>
            </a:r>
            <a:r>
              <a:rPr lang="zh-CN" altLang="en-US" dirty="0"/>
              <a:t>、尝试：大胆尝试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751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1" y="78170"/>
            <a:ext cx="7729728" cy="62993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课文串讲：第六段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9639A-90A3-6E48-B80A-EEA2FDAD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59" y="817700"/>
            <a:ext cx="11574965" cy="5971366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~~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~~~</a:t>
            </a:r>
            <a:r>
              <a:rPr kumimoji="1" lang="zh-CN" altLang="en-US" dirty="0"/>
              <a:t>：四川菜就是这么麻辣，连汤都是辣的。</a:t>
            </a:r>
            <a:endParaRPr kumimoji="1" lang="en-US" altLang="zh-CN" dirty="0"/>
          </a:p>
          <a:p>
            <a:r>
              <a:rPr kumimoji="1" lang="en-US" altLang="zh-CN" dirty="0"/>
              <a:t>                             </a:t>
            </a:r>
            <a:r>
              <a:rPr kumimoji="1" lang="zh-CN" altLang="en-US" dirty="0"/>
              <a:t>北京人就是这么讲礼，连小孩子都说“您”。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、连</a:t>
            </a:r>
            <a:r>
              <a:rPr kumimoji="1" lang="en-US" altLang="zh-CN" dirty="0"/>
              <a:t>~~</a:t>
            </a:r>
            <a:r>
              <a:rPr kumimoji="1" lang="zh-CN" altLang="en-US" dirty="0"/>
              <a:t>都</a:t>
            </a:r>
            <a:r>
              <a:rPr kumimoji="1" lang="en-US" altLang="zh-CN" dirty="0"/>
              <a:t>~~</a:t>
            </a:r>
            <a:r>
              <a:rPr kumimoji="1" lang="zh-CN" altLang="en-US" dirty="0"/>
              <a:t>：连自行车都不会骑</a:t>
            </a:r>
            <a:endParaRPr kumimoji="1" lang="en-US" altLang="zh-CN" dirty="0"/>
          </a:p>
          <a:p>
            <a:r>
              <a:rPr kumimoji="1" lang="en-US" altLang="zh-CN" dirty="0"/>
              <a:t>                          </a:t>
            </a:r>
            <a:r>
              <a:rPr kumimoji="1" lang="zh-CN" altLang="en-US" dirty="0"/>
              <a:t>连颐和园都没去过</a:t>
            </a:r>
            <a:endParaRPr kumimoji="1" lang="en-US" altLang="zh-CN" dirty="0"/>
          </a:p>
          <a:p>
            <a:r>
              <a:rPr kumimoji="1" lang="en-US" altLang="zh-CN" dirty="0"/>
              <a:t>                          </a:t>
            </a:r>
            <a:r>
              <a:rPr kumimoji="1" lang="zh-CN" altLang="en-US" dirty="0"/>
              <a:t>连话都不会说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、难以</a:t>
            </a:r>
            <a:r>
              <a:rPr kumimoji="1" lang="en-US" altLang="zh-CN" dirty="0"/>
              <a:t>+V</a:t>
            </a:r>
            <a:r>
              <a:rPr kumimoji="1" lang="zh-CN" altLang="en-US" dirty="0"/>
              <a:t>：难以接受、难以习惯、难以忘记、难以表达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49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89DFF0-6052-452B-87A2-41DF4626FD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第六段，个色的意思最接近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——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23DFE9-5977-4071-844B-5F7E1658678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各种各样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4E7DD6-E721-43D0-9324-ED34A174869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平凡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7B42D5-5CB3-4EC3-A9BF-87245F9486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普通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2D93C8-C87C-475A-8CFB-F192A1ABA21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特别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CFE56E0-C440-4BD7-A79F-9402A580892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963254E-F094-4E0D-8590-F8C410FC19D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167B94A-2A2F-4778-9370-0858CB0528FF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C79A623-29C7-4F01-B127-324D5265B5D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20FCF1-A7C4-4AAF-97B6-82B269983CF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075686E-897D-47F5-8E5E-8C8916B1916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E5C16770-E4AF-4455-B515-18358B41A59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95485012-9974-4771-88B8-562BFA1E8E6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9D92BC7B-309E-4039-855C-34A9390F36F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9122CC2-CC8E-4D66-BC63-DA2C5813830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8123812-C8F5-4BA8-9AB7-0D90E81E369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721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69165-4CCE-49D3-9485-0CDCCB9C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听写：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AEFFF-519D-4B84-97F3-A565CB3A5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、家喻户晓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、菜肴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、糕点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、偏爱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、酒足饭饱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、忌讳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、冲淡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、罪魁祸首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、排场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、嗜好</a:t>
            </a:r>
            <a:endParaRPr lang="en-US" altLang="zh-CN" dirty="0"/>
          </a:p>
          <a:p>
            <a:r>
              <a:rPr lang="en-US" altLang="zh-CN" dirty="0"/>
              <a:t>~~~~~~~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1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0398"/>
            <a:ext cx="10515600" cy="715530"/>
          </a:xfrm>
        </p:spPr>
        <p:txBody>
          <a:bodyPr/>
          <a:lstStyle/>
          <a:p>
            <a:r>
              <a:rPr kumimoji="1" lang="zh-CN" altLang="en-US" dirty="0"/>
              <a:t>课文串讲：第七段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8364"/>
            <a:ext cx="10515600" cy="5068599"/>
          </a:xfrm>
        </p:spPr>
        <p:txBody>
          <a:bodyPr/>
          <a:lstStyle/>
          <a:p>
            <a:r>
              <a:rPr lang="zh-CN" altLang="en-US" dirty="0"/>
              <a:t>大碗喝酒、大块吃肉</a:t>
            </a:r>
            <a:endParaRPr lang="en-US" altLang="zh-CN" dirty="0"/>
          </a:p>
          <a:p>
            <a:r>
              <a:rPr lang="zh-CN" altLang="en-US" dirty="0"/>
              <a:t>西北人</a:t>
            </a:r>
            <a:endParaRPr lang="en-US" altLang="zh-CN" dirty="0"/>
          </a:p>
          <a:p>
            <a:r>
              <a:rPr lang="zh-CN" altLang="en-US" dirty="0"/>
              <a:t>麻辣烫</a:t>
            </a:r>
            <a:endParaRPr lang="en-US" altLang="zh-CN" dirty="0"/>
          </a:p>
          <a:p>
            <a:r>
              <a:rPr lang="zh-CN" altLang="en-US" dirty="0"/>
              <a:t>四川人</a:t>
            </a:r>
            <a:endParaRPr lang="en-US" altLang="zh-CN" dirty="0"/>
          </a:p>
          <a:p>
            <a:r>
              <a:rPr lang="zh-CN" altLang="en-US" dirty="0"/>
              <a:t>杭州人</a:t>
            </a:r>
            <a:endParaRPr lang="en-US" altLang="zh-CN" dirty="0"/>
          </a:p>
          <a:p>
            <a:r>
              <a:rPr lang="zh-CN" altLang="en-US" dirty="0"/>
              <a:t>常显</a:t>
            </a:r>
            <a:r>
              <a:rPr lang="en-US" altLang="zh-CN" dirty="0"/>
              <a:t>~~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59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大碗喝酒，大块吃肉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33" y="1825625"/>
            <a:ext cx="7309334" cy="4351338"/>
          </a:xfrm>
        </p:spPr>
      </p:pic>
    </p:spTree>
    <p:extLst>
      <p:ext uri="{BB962C8B-B14F-4D97-AF65-F5344CB8AC3E}">
        <p14:creationId xmlns:p14="http://schemas.microsoft.com/office/powerpoint/2010/main" val="2536456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西北人</a:t>
            </a:r>
            <a:r>
              <a:rPr lang="en-US" altLang="zh-CN" dirty="0"/>
              <a:t>——————</a:t>
            </a:r>
            <a:r>
              <a:rPr lang="zh-CN" altLang="en-US" dirty="0"/>
              <a:t>野性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446814"/>
            <a:ext cx="5181600" cy="3108960"/>
          </a:xfr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91" y="1930400"/>
            <a:ext cx="6206836" cy="4174835"/>
          </a:xfrm>
        </p:spPr>
      </p:pic>
    </p:spTree>
    <p:extLst>
      <p:ext uri="{BB962C8B-B14F-4D97-AF65-F5344CB8AC3E}">
        <p14:creationId xmlns:p14="http://schemas.microsoft.com/office/powerpoint/2010/main" val="298915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35648-B6FD-4348-A016-51AA2FA5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8F79D2-A72B-49C0-B6B7-B632CC35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4" y="949911"/>
            <a:ext cx="5798676" cy="513129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1B1121-1681-459E-B4A6-87387FB4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90" y="-221942"/>
            <a:ext cx="6030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93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麻辣烫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2057"/>
            <a:ext cx="5181600" cy="3458473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17772"/>
            <a:ext cx="5181600" cy="3567043"/>
          </a:xfrm>
        </p:spPr>
      </p:pic>
    </p:spTree>
    <p:extLst>
      <p:ext uri="{BB962C8B-B14F-4D97-AF65-F5344CB8AC3E}">
        <p14:creationId xmlns:p14="http://schemas.microsoft.com/office/powerpoint/2010/main" val="1932253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四川人</a:t>
            </a:r>
            <a:r>
              <a:rPr lang="en-US" altLang="zh-CN" dirty="0"/>
              <a:t>——</a:t>
            </a:r>
            <a:r>
              <a:rPr lang="zh-CN" altLang="en-US" dirty="0"/>
              <a:t>火暴泼辣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73" y="2971800"/>
            <a:ext cx="5181600" cy="3886200"/>
          </a:xfrm>
        </p:spPr>
      </p:pic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7" y="2382646"/>
            <a:ext cx="5181600" cy="3385076"/>
          </a:xfrm>
        </p:spPr>
      </p:pic>
      <p:pic>
        <p:nvPicPr>
          <p:cNvPr id="8" name="内容占位符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73" y="-73152"/>
            <a:ext cx="4572000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3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杭州人</a:t>
            </a:r>
            <a:r>
              <a:rPr lang="en-US" altLang="zh-CN" dirty="0"/>
              <a:t>——</a:t>
            </a:r>
            <a:r>
              <a:rPr lang="zh-CN" altLang="en-US" dirty="0"/>
              <a:t>温文尔雅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8" y="85340"/>
            <a:ext cx="5264068" cy="3576449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8" y="3334565"/>
            <a:ext cx="4590476" cy="3438095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F1EB31-DEE6-4D59-BFF3-A3B43F955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76" y="3158138"/>
            <a:ext cx="5715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01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220AD0F-3B91-40E1-970A-8D26975938A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喜欢大碗喝酒、大口吃肉的是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——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B506B8-85DA-4AB7-8B67-D103489AC11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西北人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35FFE7-EEF8-429F-8CB5-2F913CC4440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东北人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DAB40F-8891-4192-AE4C-90298F99B6A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山东人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DEEF69-CCE9-427B-A54D-11426CC8C50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内蒙人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412B68E-DD13-4AC8-9ECA-3E8F0C495335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7959D82-4F8E-4081-87D8-ED2BD93CC56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1272B98-FB90-48CF-AD77-6ACB01459D6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187BE5-3AC3-4EB3-B5A4-EF40426CABF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0DA5DDD-98D5-46D1-A5C9-AD2FA052A9C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2D3B652-3921-43EF-AF74-C0E5935BAB7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7" name="TitleBackground">
              <a:extLst>
                <a:ext uri="{FF2B5EF4-FFF2-40B4-BE49-F238E27FC236}">
                  <a16:creationId xmlns:a16="http://schemas.microsoft.com/office/drawing/2014/main" id="{345BEA9E-0C25-4B1D-BD88-995F42D6912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ColorBlock">
              <a:extLst>
                <a:ext uri="{FF2B5EF4-FFF2-40B4-BE49-F238E27FC236}">
                  <a16:creationId xmlns:a16="http://schemas.microsoft.com/office/drawing/2014/main" id="{9ED5459F-3286-48A9-B13B-B6FB5EF561E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ypeText">
              <a:extLst>
                <a:ext uri="{FF2B5EF4-FFF2-40B4-BE49-F238E27FC236}">
                  <a16:creationId xmlns:a16="http://schemas.microsoft.com/office/drawing/2014/main" id="{9B1AF0C0-D4E0-44C3-8573-3F131BABD33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0" name="TipText">
              <a:extLst>
                <a:ext uri="{FF2B5EF4-FFF2-40B4-BE49-F238E27FC236}">
                  <a16:creationId xmlns:a16="http://schemas.microsoft.com/office/drawing/2014/main" id="{AFB93E8E-5F11-45CA-9367-5A82FB813E3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0BCD08B-B553-4325-A174-CEAAF69FDFA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630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744D9F-FDAB-4E65-A8C1-ADA264F6C6B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四川人的性格是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——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6ABF2D-7997-4A59-B78A-B28D6948A25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温柔随和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DC6B2D-F8E4-4128-9AF7-6C78B7055C1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幽默有个性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6AF56E-45F8-4860-994F-0A0624F1121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火暴泼辣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A428A8-F8B8-459E-B67D-8997816E7C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冷静镇定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1780341-0299-4840-88AC-5AB2E5B3B74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23CA9F9-A0A0-4FE7-9051-5864296E519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B9B8C25-0242-4531-8B87-A65A0F1D3F1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E672193-6C24-4251-BA5B-8305BA459A8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7A818A6-73EA-451C-A3E5-3C2F552E977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D72D93-D68C-49F6-A404-13DDD7225D0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D4239A00-880D-44BD-BA64-C2EA0054CCA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CFBD8DBA-5653-429A-9B90-366B5FE9E6B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A9F2860C-DE5E-4F5E-8740-FA8E41C1DED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A6443471-6213-45F0-A567-1B2ADE412C3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2616B7-5C4E-4B22-8953-9379ABFA8CA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4232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F1B1C5-6ECF-47AA-A207-9CD8B273F9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杭州人比较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——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B3A617-F76C-4D0B-8D35-7CE5E79B831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口味清淡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5BA961-3405-4A87-8D81-2041406C588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温文尔雅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92E389-D295-45DC-A587-0654A38F10B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小心算计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AAE55-ED3F-461D-8398-61E02C8DF7D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炽烈诚恳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EC5300-F15A-4FB9-B0D4-1E3ABC5240A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048FA1-3DE3-4A56-BBF1-A157A8012B3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46D6DE-80CF-4FC2-85CB-2B33316B485F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387D04-2A77-4B16-B531-5E4BB1AE8E5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BC429C6-7CC6-4473-97E9-5342A877F34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4D87E53-21CE-4078-B3C0-9FA2298AEE0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3FBBDB3-89EF-43E5-9591-0A91D5E15CC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EA06648A-FFC2-4C8D-AA13-068008451BA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E73AED1D-EAC7-498E-9786-2CD37E36E24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20" name="TipText">
              <a:extLst>
                <a:ext uri="{FF2B5EF4-FFF2-40B4-BE49-F238E27FC236}">
                  <a16:creationId xmlns:a16="http://schemas.microsoft.com/office/drawing/2014/main" id="{6E4FEE1C-D199-4E84-B553-BD9ABC4C805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09097B2-84FD-4DE7-A20D-0B584EB13E0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080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1" y="78170"/>
            <a:ext cx="7729728" cy="62993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课文串讲：第三四段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9639A-90A3-6E48-B80A-EEA2FDAD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59" y="789992"/>
            <a:ext cx="11574965" cy="5971366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~~~</a:t>
            </a:r>
            <a:r>
              <a:rPr kumimoji="1" lang="zh-CN" altLang="en-US" dirty="0"/>
              <a:t>，并不意味着</a:t>
            </a:r>
            <a:r>
              <a:rPr kumimoji="1" lang="en-US" altLang="zh-CN" dirty="0"/>
              <a:t>~~·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</a:t>
            </a:r>
            <a:r>
              <a:rPr kumimoji="1" lang="zh-CN" altLang="en-US" dirty="0"/>
              <a:t>着</a:t>
            </a:r>
            <a:r>
              <a:rPr kumimoji="1" lang="en-US" altLang="zh-CN" dirty="0"/>
              <a:t>+</a:t>
            </a:r>
            <a:r>
              <a:rPr kumimoji="1" lang="zh-CN" altLang="en-US" dirty="0"/>
              <a:t>形容词，</a:t>
            </a:r>
            <a:r>
              <a:rPr kumimoji="1" lang="en-US" altLang="zh-CN" dirty="0"/>
              <a:t>V</a:t>
            </a:r>
            <a:r>
              <a:rPr kumimoji="1" lang="zh-CN" altLang="en-US" dirty="0"/>
              <a:t>着</a:t>
            </a:r>
            <a:r>
              <a:rPr kumimoji="1" lang="en-US" altLang="zh-CN" dirty="0"/>
              <a:t>+</a:t>
            </a:r>
            <a:r>
              <a:rPr kumimoji="1" lang="zh-CN" altLang="en-US" dirty="0"/>
              <a:t>反义词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、大呼</a:t>
            </a:r>
            <a:r>
              <a:rPr kumimoji="1" lang="en-US" altLang="zh-CN" dirty="0"/>
              <a:t>+XX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~~</a:t>
            </a:r>
            <a:r>
              <a:rPr kumimoji="1" lang="zh-CN" altLang="en-US" dirty="0"/>
              <a:t>一般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~</a:t>
            </a:r>
            <a:r>
              <a:rPr kumimoji="1" lang="zh-CN" altLang="en-US" dirty="0"/>
              <a:t>状</a:t>
            </a:r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、打卤面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253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C12D45-FE3A-4A41-9DB8-ABFE1C758A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北京有北京菜系，包括烤鸭、臭豆腐、豆汁炒肝儿。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0F3849-730A-468C-80BC-5AC7A8AF581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340960-9875-4AD4-B58B-8EF2CD5D001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A07D8A-22D8-4F5D-B256-AF478EC9519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1595F3-DA9B-41B4-8E12-77FD471A810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EFEE6FC-F307-4F84-A3B4-B3966A4991B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C4063C8-AFBF-4133-B03E-8B2E4BA283B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3B67C6D-A457-4BD5-9AE8-9C877B63676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A90835-5B66-4E21-A019-8D04276EB5E2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0455DFC8-1B37-4096-9FF1-6C082F0DEF8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FE448F91-B7D1-41F2-B6D3-68764FF6DA1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C654ADFF-1B0F-49D2-9E33-5F5A96E6D2E2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5154D5BE-212C-4292-B43E-49A02EBE178E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03C6C42-7E23-4491-A660-621BCAA33410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266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3454"/>
            <a:ext cx="10515600" cy="68782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课文串讲：第八段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951344"/>
            <a:ext cx="5181600" cy="549563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五湖四海</a:t>
            </a:r>
            <a:r>
              <a:rPr lang="zh-CN" altLang="en-US" dirty="0"/>
              <a:t>、</a:t>
            </a:r>
            <a:r>
              <a:rPr lang="zh-CN" altLang="en-US" dirty="0">
                <a:highlight>
                  <a:srgbClr val="FFFF00"/>
                </a:highlight>
              </a:rPr>
              <a:t>四面八方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、夏商周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、秦汉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、明清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、依然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、繁衍生息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、交汇融合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、乐不思蜀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、流连忘返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、不知不觉</a:t>
            </a:r>
            <a:endParaRPr lang="en-US" altLang="zh-CN" dirty="0"/>
          </a:p>
          <a:p>
            <a:r>
              <a:rPr lang="en-US" altLang="zh-CN" dirty="0"/>
              <a:t>11</a:t>
            </a:r>
            <a:r>
              <a:rPr lang="zh-CN" altLang="en-US" dirty="0"/>
              <a:t>、化做</a:t>
            </a:r>
            <a:r>
              <a:rPr lang="en-US" altLang="zh-CN" dirty="0"/>
              <a:t>/</a:t>
            </a:r>
            <a:r>
              <a:rPr lang="zh-CN" altLang="en-US" dirty="0"/>
              <a:t>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581891"/>
            <a:ext cx="5181600" cy="559507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~~~</a:t>
            </a:r>
            <a:r>
              <a:rPr lang="zh-CN" altLang="en-US" dirty="0"/>
              <a:t>，</a:t>
            </a:r>
            <a:r>
              <a:rPr lang="en-US" altLang="zh-CN" dirty="0"/>
              <a:t>~~~</a:t>
            </a:r>
            <a:r>
              <a:rPr lang="zh-CN" altLang="en-US" dirty="0"/>
              <a:t>，也</a:t>
            </a:r>
            <a:r>
              <a:rPr lang="en-US" altLang="zh-CN" dirty="0"/>
              <a:t>~~~</a:t>
            </a:r>
          </a:p>
          <a:p>
            <a:endParaRPr lang="en-US" altLang="zh-CN" dirty="0"/>
          </a:p>
          <a:p>
            <a:r>
              <a:rPr lang="en-US" altLang="zh-CN" dirty="0"/>
              <a:t>13</a:t>
            </a:r>
            <a:r>
              <a:rPr lang="zh-CN" altLang="en-US" dirty="0"/>
              <a:t>、无论</a:t>
            </a:r>
            <a:r>
              <a:rPr lang="en-US" altLang="zh-CN" dirty="0"/>
              <a:t>~~~</a:t>
            </a:r>
            <a:r>
              <a:rPr lang="zh-CN" altLang="en-US" dirty="0"/>
              <a:t>，都</a:t>
            </a:r>
            <a:r>
              <a:rPr lang="en-US" altLang="zh-CN" dirty="0"/>
              <a:t>~~~</a:t>
            </a:r>
          </a:p>
          <a:p>
            <a:endParaRPr lang="en-US" altLang="zh-CN" dirty="0"/>
          </a:p>
          <a:p>
            <a:r>
              <a:rPr lang="en-US" altLang="zh-CN" dirty="0"/>
              <a:t>14</a:t>
            </a:r>
            <a:r>
              <a:rPr lang="zh-CN" altLang="en-US" dirty="0"/>
              <a:t>、即使</a:t>
            </a:r>
            <a:r>
              <a:rPr lang="en-US" altLang="zh-CN" dirty="0"/>
              <a:t>~~~</a:t>
            </a:r>
            <a:r>
              <a:rPr lang="zh-CN" altLang="en-US" dirty="0"/>
              <a:t>，也</a:t>
            </a:r>
            <a:r>
              <a:rPr lang="en-US" altLang="zh-CN" dirty="0"/>
              <a:t>~~~</a:t>
            </a:r>
          </a:p>
          <a:p>
            <a:endParaRPr lang="en-US" altLang="zh-CN" dirty="0"/>
          </a:p>
          <a:p>
            <a:r>
              <a:rPr lang="en-US" altLang="zh-CN" dirty="0"/>
              <a:t>15</a:t>
            </a:r>
            <a:r>
              <a:rPr lang="zh-CN" altLang="en-US" dirty="0"/>
              <a:t>、交汇、融合、融会、熔化、熔炉</a:t>
            </a:r>
          </a:p>
        </p:txBody>
      </p:sp>
    </p:spTree>
    <p:extLst>
      <p:ext uri="{BB962C8B-B14F-4D97-AF65-F5344CB8AC3E}">
        <p14:creationId xmlns:p14="http://schemas.microsoft.com/office/powerpoint/2010/main" val="2953479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五湖四海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五湖：一般指洞庭湖、鄱阳湖、太湖、巢湖、</a:t>
            </a:r>
            <a:r>
              <a:rPr lang="zh-CN" altLang="en-US" u="sng" dirty="0"/>
              <a:t>洪泽湖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四海：东海、西海、南海、北海。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例句：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《</a:t>
            </a:r>
            <a:r>
              <a:rPr lang="zh-CN" altLang="en-US" dirty="0"/>
              <a:t>论语</a:t>
            </a:r>
            <a:r>
              <a:rPr lang="en-US" altLang="zh-CN" dirty="0"/>
              <a:t>·</a:t>
            </a:r>
            <a:r>
              <a:rPr lang="zh-CN" altLang="en-US" dirty="0"/>
              <a:t>颜渊</a:t>
            </a:r>
            <a:r>
              <a:rPr lang="en-US" altLang="zh-CN" dirty="0"/>
              <a:t>》</a:t>
            </a:r>
            <a:r>
              <a:rPr lang="zh-CN" altLang="en-US" dirty="0"/>
              <a:t>：</a:t>
            </a:r>
            <a:r>
              <a:rPr lang="zh-CN" altLang="en-US" dirty="0">
                <a:highlight>
                  <a:srgbClr val="FFFF00"/>
                </a:highlight>
              </a:rPr>
              <a:t>“四海</a:t>
            </a:r>
            <a:r>
              <a:rPr lang="zh-CN" altLang="en-US" dirty="0"/>
              <a:t>之内，皆兄弟也。”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唐</a:t>
            </a:r>
            <a:r>
              <a:rPr lang="en-US" altLang="zh-CN" dirty="0"/>
              <a:t>·</a:t>
            </a:r>
            <a:r>
              <a:rPr lang="zh-CN" altLang="en-US" dirty="0"/>
              <a:t>吕岩</a:t>
            </a:r>
            <a:r>
              <a:rPr lang="en-US" altLang="zh-CN" dirty="0"/>
              <a:t>《</a:t>
            </a:r>
            <a:r>
              <a:rPr lang="zh-CN" altLang="en-US" dirty="0"/>
              <a:t>绝句</a:t>
            </a:r>
            <a:r>
              <a:rPr lang="en-US" altLang="zh-CN" dirty="0"/>
              <a:t>》</a:t>
            </a:r>
            <a:r>
              <a:rPr lang="zh-CN" altLang="en-US" dirty="0"/>
              <a:t>：“斗笠为帆扇作舟，</a:t>
            </a:r>
            <a:r>
              <a:rPr lang="zh-CN" altLang="en-US" dirty="0">
                <a:highlight>
                  <a:srgbClr val="FFFF00"/>
                </a:highlight>
              </a:rPr>
              <a:t>五湖四海</a:t>
            </a:r>
            <a:r>
              <a:rPr lang="zh-CN" altLang="en-US" dirty="0"/>
              <a:t>任遨游。”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毛泽东</a:t>
            </a:r>
            <a:r>
              <a:rPr lang="en-US" altLang="zh-CN" dirty="0"/>
              <a:t>《</a:t>
            </a:r>
            <a:r>
              <a:rPr lang="zh-CN" altLang="en-US" dirty="0"/>
              <a:t>为人民服务</a:t>
            </a:r>
            <a:r>
              <a:rPr lang="en-US" altLang="zh-CN" dirty="0"/>
              <a:t>》</a:t>
            </a:r>
            <a:r>
              <a:rPr lang="zh-CN" altLang="en-US" dirty="0"/>
              <a:t>：我们都是</a:t>
            </a:r>
            <a:r>
              <a:rPr lang="zh-CN" altLang="en-US" dirty="0">
                <a:highlight>
                  <a:srgbClr val="FFFF00"/>
                </a:highlight>
              </a:rPr>
              <a:t>来自五湖四海</a:t>
            </a:r>
            <a:r>
              <a:rPr lang="zh-CN" altLang="en-US" dirty="0"/>
              <a:t>，为了一个共同的革命目标，走到一起来了。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700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E96C9-EC43-41B4-AEB9-59E6440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四面八方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265FE-A89A-493B-A125-C1BBBA542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指各个方面或各个地方。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例句：“牧民们</a:t>
            </a:r>
            <a:r>
              <a:rPr lang="zh-CN" altLang="en-US" dirty="0">
                <a:hlinkClick r:id="rId2"/>
              </a:rPr>
              <a:t>扶老携幼</a:t>
            </a:r>
            <a:r>
              <a:rPr lang="zh-CN" altLang="en-US" dirty="0"/>
              <a:t>，</a:t>
            </a:r>
            <a:r>
              <a:rPr lang="zh-CN" altLang="en-US" dirty="0">
                <a:hlinkClick r:id="rId3"/>
              </a:rPr>
              <a:t>载歌载舞</a:t>
            </a:r>
            <a:r>
              <a:rPr lang="zh-CN" altLang="en-US" dirty="0"/>
              <a:t>，从四面八方向会场聚来。”</a:t>
            </a:r>
          </a:p>
        </p:txBody>
      </p:sp>
    </p:spTree>
    <p:extLst>
      <p:ext uri="{BB962C8B-B14F-4D97-AF65-F5344CB8AC3E}">
        <p14:creationId xmlns:p14="http://schemas.microsoft.com/office/powerpoint/2010/main" val="3378809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夏商周（公元前</a:t>
            </a:r>
            <a:r>
              <a:rPr lang="en-US" altLang="zh-CN" dirty="0">
                <a:highlight>
                  <a:srgbClr val="FFFF00"/>
                </a:highlight>
              </a:rPr>
              <a:t>2070</a:t>
            </a:r>
            <a:r>
              <a:rPr lang="zh-CN" altLang="en-US" dirty="0">
                <a:highlight>
                  <a:srgbClr val="FFFF00"/>
                </a:highlight>
              </a:rPr>
              <a:t>年</a:t>
            </a:r>
            <a:r>
              <a:rPr lang="en-US" altLang="zh-CN" dirty="0">
                <a:highlight>
                  <a:srgbClr val="FFFF00"/>
                </a:highlight>
              </a:rPr>
              <a:t>——</a:t>
            </a:r>
            <a:r>
              <a:rPr lang="zh-CN" altLang="en-US" dirty="0">
                <a:highlight>
                  <a:srgbClr val="FFFF00"/>
                </a:highlight>
              </a:rPr>
              <a:t>公元前</a:t>
            </a:r>
            <a:r>
              <a:rPr lang="en-US" altLang="zh-CN" dirty="0">
                <a:highlight>
                  <a:srgbClr val="FFFF00"/>
                </a:highlight>
              </a:rPr>
              <a:t>771</a:t>
            </a:r>
            <a:r>
              <a:rPr lang="zh-CN" altLang="en-US" dirty="0">
                <a:highlight>
                  <a:srgbClr val="FFFF00"/>
                </a:highlight>
              </a:rPr>
              <a:t>年）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即中国夏朝、商朝、周朝三个朝代的简称。</a:t>
            </a:r>
            <a:r>
              <a:rPr lang="zh-CN" altLang="en-US" dirty="0">
                <a:highlight>
                  <a:srgbClr val="FFFF00"/>
                </a:highlight>
              </a:rPr>
              <a:t>三代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夏朝：大禹治水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商朝：汤武革命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周朝：武王伐纣（汤武革命）。周易。</a:t>
            </a:r>
          </a:p>
        </p:txBody>
      </p:sp>
    </p:spTree>
    <p:extLst>
      <p:ext uri="{BB962C8B-B14F-4D97-AF65-F5344CB8AC3E}">
        <p14:creationId xmlns:p14="http://schemas.microsoft.com/office/powerpoint/2010/main" val="1866032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7EE40-921B-482C-A80A-15472461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夏朝：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C6EC1630-591A-4774-A08D-37FD9DF0FB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382601"/>
            <a:ext cx="5181600" cy="3246596"/>
          </a:xfrm>
        </p:spPr>
      </p:pic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42296719-C7D9-4465-95B7-F2FD16620B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4142" y="3429000"/>
            <a:ext cx="5181600" cy="3691890"/>
          </a:xfrm>
        </p:spPr>
      </p:pic>
      <p:pic>
        <p:nvPicPr>
          <p:cNvPr id="16" name="内容占位符 7">
            <a:extLst>
              <a:ext uri="{FF2B5EF4-FFF2-40B4-BE49-F238E27FC236}">
                <a16:creationId xmlns:a16="http://schemas.microsoft.com/office/drawing/2014/main" id="{C98227A6-C869-46CA-8F53-226DCC65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413" y="44768"/>
            <a:ext cx="5181600" cy="33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9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商朝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82" y="3166630"/>
            <a:ext cx="3784944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75" y="2765887"/>
            <a:ext cx="3676073" cy="39531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01" y="57150"/>
            <a:ext cx="4048125" cy="3267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46" y="138949"/>
            <a:ext cx="5153546" cy="47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28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周代</a:t>
            </a:r>
          </a:p>
        </p:txBody>
      </p:sp>
      <p:pic>
        <p:nvPicPr>
          <p:cNvPr id="3074" name="Picture 2" descr="https://timgsa.baidu.com/timg?image&amp;quality=80&amp;size=b9999_10000&amp;sec=1570952798562&amp;di=4a02a6649d024cacd112bbf0b8c865cf&amp;imgtype=0&amp;src=http%3A%2F%2F5b0988e595225.cdn.sohucs.com%2Fq_70%2Cc_zoom%2Cw_640%2Fimages%2F20180705%2Ff1851f9ece3542df8689d8bc00065a87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45" y="2861650"/>
            <a:ext cx="50714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2493818"/>
            <a:ext cx="6086763" cy="43641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64" y="-103222"/>
            <a:ext cx="4673600" cy="29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77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周易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08" y="544945"/>
            <a:ext cx="7250547" cy="6197600"/>
          </a:xfrm>
        </p:spPr>
      </p:pic>
    </p:spTree>
    <p:extLst>
      <p:ext uri="{BB962C8B-B14F-4D97-AF65-F5344CB8AC3E}">
        <p14:creationId xmlns:p14="http://schemas.microsoft.com/office/powerpoint/2010/main" val="2877580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b="1" dirty="0">
                <a:highlight>
                  <a:srgbClr val="FFFF00"/>
                </a:highlight>
              </a:rPr>
              <a:t>秦汉</a:t>
            </a:r>
            <a:r>
              <a:rPr lang="zh-CN" altLang="en-US" sz="3600" b="1" dirty="0">
                <a:highlight>
                  <a:srgbClr val="FFFF00"/>
                </a:highlight>
                <a:sym typeface="Wingdings" panose="05000000000000000000" pitchFamily="2" charset="2"/>
              </a:rPr>
              <a:t>（</a:t>
            </a:r>
            <a:r>
              <a:rPr lang="zh-CN" altLang="en-US" sz="3600" dirty="0">
                <a:highlight>
                  <a:srgbClr val="FFFF00"/>
                </a:highlight>
              </a:rPr>
              <a:t>公元前</a:t>
            </a:r>
            <a:r>
              <a:rPr lang="en-US" altLang="zh-CN" sz="3600" dirty="0">
                <a:highlight>
                  <a:srgbClr val="FFFF00"/>
                </a:highlight>
              </a:rPr>
              <a:t>206</a:t>
            </a:r>
            <a:r>
              <a:rPr lang="zh-CN" altLang="en-US" sz="3600" dirty="0">
                <a:highlight>
                  <a:srgbClr val="FFFF00"/>
                </a:highlight>
              </a:rPr>
              <a:t>年四月</a:t>
            </a:r>
            <a:r>
              <a:rPr lang="en-US" altLang="zh-CN" sz="3600" dirty="0">
                <a:highlight>
                  <a:srgbClr val="FFFF00"/>
                </a:highlight>
              </a:rPr>
              <a:t>—</a:t>
            </a:r>
            <a:r>
              <a:rPr lang="zh-CN" altLang="en-US" sz="3600" dirty="0">
                <a:highlight>
                  <a:srgbClr val="FFFF00"/>
                </a:highlight>
              </a:rPr>
              <a:t>公元前</a:t>
            </a:r>
            <a:r>
              <a:rPr lang="en-US" altLang="zh-CN" sz="3600" dirty="0">
                <a:highlight>
                  <a:srgbClr val="FFFF00"/>
                </a:highlight>
              </a:rPr>
              <a:t>202</a:t>
            </a:r>
            <a:r>
              <a:rPr lang="zh-CN" altLang="en-US" sz="3600" dirty="0">
                <a:highlight>
                  <a:srgbClr val="FFFF00"/>
                </a:highlight>
              </a:rPr>
              <a:t>年十二月</a:t>
            </a:r>
            <a:r>
              <a:rPr lang="zh-CN" altLang="en-US" sz="3600" dirty="0">
                <a:highlight>
                  <a:srgbClr val="FFFF00"/>
                </a:highlight>
                <a:sym typeface="Wingdings" panose="05000000000000000000" pitchFamily="2" charset="2"/>
              </a:rPr>
              <a:t>）</a:t>
            </a:r>
            <a:endParaRPr lang="zh-CN" altLang="en-US" sz="3600" dirty="0">
              <a:highlight>
                <a:srgbClr val="FFFF00"/>
              </a:highligh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0291" y="1533236"/>
            <a:ext cx="11333017" cy="4662199"/>
          </a:xfrm>
        </p:spPr>
        <p:txBody>
          <a:bodyPr>
            <a:normAutofit/>
          </a:bodyPr>
          <a:lstStyle/>
          <a:p>
            <a:r>
              <a:rPr lang="zh-CN" altLang="en-US" dirty="0"/>
              <a:t>秦汉是中国历史上秦汉两朝大一统时期的合称，秦汉是中国社会转型期，也是中国文化整合期。这一时期形成的国家治理体系，不仅深刻影响着中国的历史进程，也决定了以后中国文化的基本格局。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秦</a:t>
            </a:r>
            <a:r>
              <a:rPr lang="zh-CN" altLang="en-US" dirty="0"/>
              <a:t>：秦始皇。统一六国，统一度量衡，统一文字。废除封建改为郡县制。修筑长城。兵马俑。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汉</a:t>
            </a:r>
            <a:r>
              <a:rPr lang="zh-CN" altLang="en-US" dirty="0"/>
              <a:t>：楚汉之争。休养生息。文景之治。汉武盛世。</a:t>
            </a:r>
            <a:r>
              <a:rPr lang="zh-CN" altLang="en-US" b="1" dirty="0"/>
              <a:t>罢黜百家，独尊儒术。</a:t>
            </a:r>
            <a:r>
              <a:rPr lang="zh-CN" altLang="en-US" dirty="0">
                <a:hlinkClick r:id="rId2"/>
              </a:rPr>
              <a:t>张骞</a:t>
            </a:r>
            <a:r>
              <a:rPr lang="zh-CN" altLang="en-US" dirty="0"/>
              <a:t>出使西域，开辟了</a:t>
            </a:r>
            <a:r>
              <a:rPr lang="zh-CN" altLang="en-US" u="sng" dirty="0">
                <a:hlinkClick r:id="rId3"/>
              </a:rPr>
              <a:t>丝绸之路</a:t>
            </a:r>
            <a:r>
              <a:rPr lang="zh-CN" altLang="en-US" dirty="0"/>
              <a:t>。</a:t>
            </a:r>
            <a:r>
              <a:rPr lang="zh-CN" altLang="en-US" b="1" dirty="0"/>
              <a:t>王莽篡汉、</a:t>
            </a:r>
            <a:endParaRPr lang="en-US" altLang="zh-CN" b="1" dirty="0"/>
          </a:p>
          <a:p>
            <a:r>
              <a:rPr lang="zh-CN" altLang="en-US" dirty="0"/>
              <a:t>光武中兴、戚宦之争、军阀割据、群雄逐鹿。</a:t>
            </a:r>
          </a:p>
        </p:txBody>
      </p:sp>
    </p:spTree>
    <p:extLst>
      <p:ext uri="{BB962C8B-B14F-4D97-AF65-F5344CB8AC3E}">
        <p14:creationId xmlns:p14="http://schemas.microsoft.com/office/powerpoint/2010/main" val="377884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6E7CB-248C-48F0-B4C6-BF840157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打卤面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6AA0D5-8E90-44D5-BC36-EBF7AA4FF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801784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854E1-87CF-44FF-8F4B-A99DC331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24" y="1690688"/>
            <a:ext cx="443883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09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秦：兵马俑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2" y="1825625"/>
            <a:ext cx="6521911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9500"/>
            <a:ext cx="5715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8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汉代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9" y="1764579"/>
            <a:ext cx="4048125" cy="4991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64" y="203200"/>
            <a:ext cx="4572000" cy="6858000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07" y="3537527"/>
            <a:ext cx="3535217" cy="3987945"/>
          </a:xfr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17" y="0"/>
            <a:ext cx="3853007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90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1309" y="152689"/>
            <a:ext cx="10515600" cy="900257"/>
          </a:xfrm>
        </p:spPr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明清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2946"/>
            <a:ext cx="10515600" cy="512401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明朝（</a:t>
            </a:r>
            <a:r>
              <a:rPr lang="en-US" altLang="zh-CN" dirty="0"/>
              <a:t>1368</a:t>
            </a:r>
            <a:r>
              <a:rPr lang="zh-CN" altLang="en-US" dirty="0"/>
              <a:t>年</a:t>
            </a:r>
            <a:r>
              <a:rPr lang="en-US" altLang="zh-CN" dirty="0"/>
              <a:t>-1644</a:t>
            </a:r>
            <a:r>
              <a:rPr lang="zh-CN" altLang="en-US" dirty="0"/>
              <a:t>年）是中国历史上最后一个由汉族建立的封建王朝。</a:t>
            </a:r>
            <a:endParaRPr lang="en-US" altLang="zh-CN" dirty="0"/>
          </a:p>
          <a:p>
            <a:r>
              <a:rPr lang="zh-CN" altLang="en-US" dirty="0"/>
              <a:t>清朝（</a:t>
            </a:r>
            <a:r>
              <a:rPr lang="en-US" altLang="zh-CN" dirty="0"/>
              <a:t>1616</a:t>
            </a:r>
            <a:r>
              <a:rPr lang="zh-CN" altLang="en-US" dirty="0"/>
              <a:t>年</a:t>
            </a:r>
            <a:r>
              <a:rPr lang="en-US" altLang="zh-CN" dirty="0"/>
              <a:t>-1912</a:t>
            </a:r>
            <a:r>
              <a:rPr lang="zh-CN" altLang="en-US" dirty="0"/>
              <a:t>年），是由满族人，在远东建立的国家，它被普遍认为是中国的最后一个封建王朝。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明朝和清朝常被合称为“明清”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明清是</a:t>
            </a:r>
            <a:r>
              <a:rPr lang="zh-CN" altLang="en-US" dirty="0">
                <a:highlight>
                  <a:srgbClr val="FFFF00"/>
                </a:highlight>
              </a:rPr>
              <a:t>封建社会由盛而衰的时期</a:t>
            </a:r>
            <a:r>
              <a:rPr lang="zh-CN" altLang="en-US" dirty="0"/>
              <a:t>，这一时期皇权高度集中，封建专制主义集权加剧，资本主义萌芽出现并缓慢发展，思想受严格控制。</a:t>
            </a:r>
          </a:p>
          <a:p>
            <a:r>
              <a:rPr lang="zh-CN" altLang="en-US" dirty="0"/>
              <a:t>明清时期常被认为是中国社会转型的重要时期，清（清末）朝表现得尤为明显。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明：郑和下西洋、明长城。</a:t>
            </a:r>
            <a:endParaRPr lang="en-US" altLang="zh-CN" dirty="0"/>
          </a:p>
          <a:p>
            <a:r>
              <a:rPr lang="zh-CN" altLang="en-US" dirty="0"/>
              <a:t>清：剃发易服、康乾盛世、乾隆六下江南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024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明代：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4" y="2373745"/>
            <a:ext cx="8858877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36" y="23596"/>
            <a:ext cx="5070764" cy="34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59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清代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58" y="2592243"/>
            <a:ext cx="2844011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5" y="2548369"/>
            <a:ext cx="5624945" cy="4268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59" y="47624"/>
            <a:ext cx="4762500" cy="3381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55" y="4086657"/>
            <a:ext cx="2857500" cy="2695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04" y="-42862"/>
            <a:ext cx="2872509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7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103C1-D8A0-468B-B7E1-9CE3E13E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72A0EC-2FCA-4185-91AE-2AB9E3376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课文中的“从远古到夏商周，从秦汉到明清”，指的是中国历史分期所谓的“奴隶制社会”、“封建制社会”。</a:t>
            </a:r>
          </a:p>
        </p:txBody>
      </p:sp>
    </p:spTree>
    <p:extLst>
      <p:ext uri="{BB962C8B-B14F-4D97-AF65-F5344CB8AC3E}">
        <p14:creationId xmlns:p14="http://schemas.microsoft.com/office/powerpoint/2010/main" val="4116789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D3189-088E-604C-91F5-E4900ED5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331" y="83745"/>
            <a:ext cx="7729728" cy="1188720"/>
          </a:xfrm>
        </p:spPr>
        <p:txBody>
          <a:bodyPr/>
          <a:lstStyle/>
          <a:p>
            <a:r>
              <a:rPr kumimoji="1" lang="zh-CN" altLang="en-US" dirty="0"/>
              <a:t>语言点</a:t>
            </a:r>
            <a:r>
              <a:rPr kumimoji="1" lang="en-US" altLang="zh-CN" dirty="0"/>
              <a:t>5 </a:t>
            </a:r>
            <a:r>
              <a:rPr kumimoji="1" lang="zh-CN" altLang="en-US" dirty="0"/>
              <a:t>依然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6B96E9-2B34-4549-8706-BCF02499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761" y="1338146"/>
            <a:ext cx="10353907" cy="5436109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1</a:t>
            </a:r>
            <a:r>
              <a:rPr kumimoji="1" lang="zh-CN" altLang="en-US" sz="2400" dirty="0"/>
              <a:t>、到了现当代，北京依然是一个充满活力的移民城市。</a:t>
            </a:r>
            <a:endParaRPr kumimoji="1" lang="en-US" altLang="zh-CN" sz="2400" dirty="0"/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、虽然失败了，但是他依然保持着乐观的态度。</a:t>
            </a:r>
            <a:endParaRPr kumimoji="1" lang="en-US" altLang="zh-CN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、附近又开了几家美发店，可是小王他们店的生意依然很好。</a:t>
            </a:r>
            <a:endParaRPr kumimoji="1" lang="en-US" altLang="zh-CN" sz="2400" dirty="0"/>
          </a:p>
          <a:p>
            <a:r>
              <a:rPr kumimoji="1" lang="en-US" altLang="zh-CN" sz="2400" dirty="0"/>
              <a:t>4</a:t>
            </a:r>
            <a:r>
              <a:rPr kumimoji="1" lang="zh-CN" altLang="en-US" sz="2400" dirty="0"/>
              <a:t>、毕业十多年了，他依然跟过去的同学们保持着密切的联系。</a:t>
            </a:r>
          </a:p>
        </p:txBody>
      </p:sp>
    </p:spTree>
    <p:extLst>
      <p:ext uri="{BB962C8B-B14F-4D97-AF65-F5344CB8AC3E}">
        <p14:creationId xmlns:p14="http://schemas.microsoft.com/office/powerpoint/2010/main" val="806268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3BB6C-62CF-4798-8FA1-C0CD2740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交汇、融合、融和、融会、融汇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CF032-30D4-464C-92DC-1FF16D2F0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17" y="1562470"/>
            <a:ext cx="11558727" cy="461449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highlight>
                  <a:srgbClr val="FF00FF"/>
                </a:highlight>
              </a:rPr>
              <a:t>交汇</a:t>
            </a:r>
            <a:r>
              <a:rPr lang="zh-CN" altLang="en-US" dirty="0"/>
              <a:t>：</a:t>
            </a:r>
            <a:r>
              <a:rPr lang="zh-CN" altLang="en-US" dirty="0">
                <a:highlight>
                  <a:srgbClr val="FF00FF"/>
                </a:highlight>
              </a:rPr>
              <a:t>水流、气流</a:t>
            </a:r>
            <a:r>
              <a:rPr lang="zh-CN" altLang="en-US" dirty="0"/>
              <a:t>等汇合在一起。例如：两条河交汇在一起，流向大海。</a:t>
            </a:r>
            <a:endParaRPr lang="en-US" altLang="zh-CN" dirty="0"/>
          </a:p>
          <a:p>
            <a:r>
              <a:rPr lang="zh-CN" altLang="en-US" dirty="0">
                <a:highlight>
                  <a:srgbClr val="00FFFF"/>
                </a:highlight>
              </a:rPr>
              <a:t>融合</a:t>
            </a:r>
            <a:r>
              <a:rPr lang="zh-CN" altLang="en-US" dirty="0"/>
              <a:t>：物理意义上指熔成或如熔化那样</a:t>
            </a:r>
            <a:r>
              <a:rPr lang="zh-CN" altLang="en-US" dirty="0">
                <a:highlight>
                  <a:srgbClr val="00FFFF"/>
                </a:highlight>
              </a:rPr>
              <a:t>融成一体</a:t>
            </a:r>
            <a:r>
              <a:rPr lang="zh-CN" altLang="en-US" dirty="0"/>
              <a:t>。心理意义上指不同个体或不同群体在一定的碰撞或接触之后，认知、情感或态度倾向融为一体。例如：民族融合、文化融合</a:t>
            </a:r>
            <a:endParaRPr lang="en-US" altLang="zh-CN" dirty="0"/>
          </a:p>
          <a:p>
            <a:r>
              <a:rPr lang="zh-CN" altLang="en-US" dirty="0">
                <a:highlight>
                  <a:srgbClr val="00FF00"/>
                </a:highlight>
              </a:rPr>
              <a:t>融和</a:t>
            </a:r>
            <a:r>
              <a:rPr lang="zh-CN" altLang="en-US" dirty="0"/>
              <a:t>： 融化和合。</a:t>
            </a:r>
            <a:r>
              <a:rPr lang="zh-CN" altLang="en-US" dirty="0">
                <a:highlight>
                  <a:srgbClr val="00FF00"/>
                </a:highlight>
              </a:rPr>
              <a:t>天气</a:t>
            </a:r>
            <a:r>
              <a:rPr lang="zh-CN" altLang="en-US" dirty="0"/>
              <a:t>和暖，</a:t>
            </a:r>
            <a:r>
              <a:rPr lang="zh-CN" altLang="en-US" dirty="0">
                <a:highlight>
                  <a:srgbClr val="00FF00"/>
                </a:highlight>
              </a:rPr>
              <a:t>气氛</a:t>
            </a:r>
            <a:r>
              <a:rPr lang="zh-CN" altLang="en-US" dirty="0"/>
              <a:t>感情融洽和谐。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融会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、指几种不同的事物集中、渗透、融合为一体。</a:t>
            </a:r>
            <a:endParaRPr lang="en-US" altLang="zh-CN" dirty="0"/>
          </a:p>
          <a:p>
            <a:r>
              <a:rPr lang="en-US" altLang="zh-CN" dirty="0"/>
              <a:t>           2</a:t>
            </a:r>
            <a:r>
              <a:rPr lang="zh-CN" altLang="en-US" dirty="0"/>
              <a:t>、指参合多方面的材料，而得到</a:t>
            </a:r>
            <a:r>
              <a:rPr lang="zh-CN" altLang="en-US" dirty="0">
                <a:highlight>
                  <a:srgbClr val="FFFF00"/>
                </a:highlight>
              </a:rPr>
              <a:t>全面的透彻的领悟</a:t>
            </a:r>
            <a:r>
              <a:rPr lang="zh-CN" altLang="en-US" dirty="0"/>
              <a:t>。融合会通，领会。</a:t>
            </a:r>
            <a:endParaRPr lang="en-US" altLang="zh-CN" dirty="0"/>
          </a:p>
          <a:p>
            <a:r>
              <a:rPr lang="zh-CN" altLang="en-US" dirty="0">
                <a:highlight>
                  <a:srgbClr val="C0C0C0"/>
                </a:highlight>
              </a:rPr>
              <a:t>融汇</a:t>
            </a:r>
            <a:r>
              <a:rPr lang="zh-CN" altLang="en-US" dirty="0"/>
              <a:t>：通常指融会；融合，</a:t>
            </a:r>
            <a:r>
              <a:rPr lang="zh-CN" altLang="en-US" dirty="0">
                <a:highlight>
                  <a:srgbClr val="C0C0C0"/>
                </a:highlight>
              </a:rPr>
              <a:t>融合汇聚</a:t>
            </a:r>
            <a:r>
              <a:rPr lang="zh-CN" altLang="en-US" dirty="0"/>
              <a:t>，例如：融汇古今、把普及科学知识融汇到群众文化活动之中。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注意：在指融为一体的意思上，以上五个词虽然侧重点不同，但仍是可以换用的。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798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6784-45DB-4420-ADD8-F4497FA9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46F5F-5C3A-4D8D-8E74-679E64704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"/>
            <a:ext cx="10515600" cy="685800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>
                <a:highlight>
                  <a:srgbClr val="FFFF00"/>
                </a:highlight>
              </a:rPr>
              <a:t>补充</a:t>
            </a:r>
            <a:r>
              <a:rPr lang="en-US" altLang="zh-CN" sz="1600" dirty="0">
                <a:highlight>
                  <a:srgbClr val="FFFF00"/>
                </a:highlight>
              </a:rPr>
              <a:t>1</a:t>
            </a:r>
            <a:r>
              <a:rPr lang="zh-CN" altLang="en-US" sz="1600" dirty="0">
                <a:highlight>
                  <a:srgbClr val="FFFF00"/>
                </a:highlight>
              </a:rPr>
              <a:t>：“融汇”跟“融会”的意思很接近，都有“融合”的意思，但词义分别有所侧重。 </a:t>
            </a:r>
            <a:br>
              <a:rPr lang="zh-CN" altLang="en-US" sz="1600" dirty="0"/>
            </a:br>
            <a:r>
              <a:rPr lang="zh-CN" altLang="en-US" sz="1600" dirty="0">
                <a:highlight>
                  <a:srgbClr val="00FF00"/>
                </a:highlight>
              </a:rPr>
              <a:t>“融汇”侧重于“汇集”“汇聚”</a:t>
            </a:r>
            <a:r>
              <a:rPr lang="zh-CN" altLang="en-US" sz="1600" dirty="0"/>
              <a:t>。例如：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）该书融汇了有关这个问题的许多史实。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）涓涓溪流融汇成浩瀚大海。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3</a:t>
            </a:r>
            <a:r>
              <a:rPr lang="zh-CN" altLang="en-US" sz="1600" dirty="0"/>
              <a:t>）写作之前把收集来的各种素材融汇到一起。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4</a:t>
            </a:r>
            <a:r>
              <a:rPr lang="zh-CN" altLang="en-US" sz="1600" dirty="0"/>
              <a:t>）欢歌笑语融汇成一片欢乐的海洋。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5</a:t>
            </a:r>
            <a:r>
              <a:rPr lang="zh-CN" altLang="en-US" sz="1600" dirty="0"/>
              <a:t>）将科学知识融汇到群众文化活动中去。 </a:t>
            </a:r>
            <a:br>
              <a:rPr lang="zh-CN" altLang="en-US" sz="1600" dirty="0"/>
            </a:br>
            <a:r>
              <a:rPr lang="zh-CN" altLang="en-US" sz="1600" dirty="0">
                <a:highlight>
                  <a:srgbClr val="00FF00"/>
                </a:highlight>
              </a:rPr>
              <a:t>“融会”则侧重于把几种不同的事物聚集起来有机地合成一体。</a:t>
            </a:r>
            <a:r>
              <a:rPr lang="zh-CN" altLang="en-US" sz="1600" dirty="0"/>
              <a:t>例如：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6</a:t>
            </a:r>
            <a:r>
              <a:rPr lang="zh-CN" altLang="en-US" sz="1600" dirty="0"/>
              <a:t>）敦煌艺术融会了各种文化。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7</a:t>
            </a:r>
            <a:r>
              <a:rPr lang="zh-CN" altLang="en-US" sz="1600" dirty="0"/>
              <a:t>）他编的这段舞蹈融会了中、西舞蹈艺术的元素。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8</a:t>
            </a:r>
            <a:r>
              <a:rPr lang="zh-CN" altLang="en-US" sz="1600" dirty="0"/>
              <a:t>）小说把人物的温柔和刚毅很好地融会在一起。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9</a:t>
            </a:r>
            <a:r>
              <a:rPr lang="zh-CN" altLang="en-US" sz="1600" dirty="0"/>
              <a:t>）最新的修订稿，融会了几位专家的见解。 </a:t>
            </a:r>
            <a:br>
              <a:rPr lang="zh-CN" altLang="en-US" sz="1600" dirty="0"/>
            </a:br>
            <a:r>
              <a:rPr lang="en-US" altLang="zh-CN" sz="1600" dirty="0"/>
              <a:t>(10)</a:t>
            </a:r>
            <a:r>
              <a:rPr lang="zh-CN" altLang="en-US" sz="1600" dirty="0"/>
              <a:t>老王最近创作的雕塑融会了两种新的理念。 </a:t>
            </a:r>
            <a:br>
              <a:rPr lang="zh-CN" altLang="en-US" sz="1600" dirty="0"/>
            </a:br>
            <a:r>
              <a:rPr lang="zh-CN" altLang="en-US" sz="1600" dirty="0">
                <a:highlight>
                  <a:srgbClr val="00FF00"/>
                </a:highlight>
              </a:rPr>
              <a:t>“融会贯通”是说把各种知识或道理融合贯穿起来，以得到系统、透彻的理解。</a:t>
            </a:r>
            <a:r>
              <a:rPr lang="zh-CN" altLang="en-US" sz="1600" dirty="0"/>
              <a:t>例如： </a:t>
            </a:r>
            <a:br>
              <a:rPr lang="zh-CN" altLang="en-US" sz="1600" dirty="0"/>
            </a:br>
            <a:r>
              <a:rPr lang="zh-CN" altLang="en-US" sz="1600" dirty="0"/>
              <a:t>（</a:t>
            </a:r>
            <a:r>
              <a:rPr lang="en-US" altLang="zh-CN" sz="1600" dirty="0"/>
              <a:t>11</a:t>
            </a:r>
            <a:r>
              <a:rPr lang="zh-CN" altLang="en-US" sz="1600" dirty="0"/>
              <a:t>）这位京剧表演艺术家总结了该门派前人的表演经验，融会贯通，形成了自己独特的艺术风格。 </a:t>
            </a:r>
            <a:br>
              <a:rPr lang="zh-CN" altLang="en-US" sz="1600" dirty="0"/>
            </a:br>
            <a:r>
              <a:rPr lang="zh-CN" altLang="en-US" sz="1600" dirty="0"/>
              <a:t>“融会贯通”包含了把各种知识或道理有机地贯穿起来、合为一体的意思，因此不宜写成“融汇贯通”。</a:t>
            </a:r>
          </a:p>
        </p:txBody>
      </p:sp>
    </p:spTree>
    <p:extLst>
      <p:ext uri="{BB962C8B-B14F-4D97-AF65-F5344CB8AC3E}">
        <p14:creationId xmlns:p14="http://schemas.microsoft.com/office/powerpoint/2010/main" val="817542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AD93B-E78F-4589-84C5-2818ADB7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9CB20-AAAF-48A3-BF5A-4FB5CDDA4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22210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补充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dirty="0">
                <a:highlight>
                  <a:srgbClr val="00FF00"/>
                </a:highlight>
              </a:rPr>
              <a:t>融合与融和的区别</a:t>
            </a:r>
            <a:r>
              <a:rPr lang="zh-CN" altLang="en-US" dirty="0"/>
              <a:t>为：指代不同、出处不同、侧重点不同。</a:t>
            </a:r>
            <a:br>
              <a:rPr lang="zh-CN" altLang="en-US" dirty="0"/>
            </a:br>
            <a:r>
              <a:rPr lang="zh-CN" altLang="en-US" dirty="0"/>
              <a:t>一、指代不同</a:t>
            </a:r>
            <a:br>
              <a:rPr lang="zh-CN" altLang="en-US" dirty="0"/>
            </a:br>
            <a:r>
              <a:rPr lang="en-US" altLang="zh-CN" dirty="0"/>
              <a:t>1</a:t>
            </a:r>
            <a:r>
              <a:rPr lang="zh-CN" altLang="en-US" dirty="0"/>
              <a:t>、融合：几种不同的事物合成一体。</a:t>
            </a:r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、融和：融化和合。天气和暖、融洽和谐。</a:t>
            </a:r>
            <a:br>
              <a:rPr lang="zh-CN" altLang="en-US" dirty="0"/>
            </a:br>
            <a:r>
              <a:rPr lang="zh-CN" altLang="en-US" dirty="0"/>
              <a:t>二、出处不同</a:t>
            </a:r>
            <a:br>
              <a:rPr lang="zh-CN" altLang="en-US" dirty="0"/>
            </a:br>
            <a:r>
              <a:rPr lang="en-US" altLang="zh-CN" dirty="0"/>
              <a:t>1</a:t>
            </a:r>
            <a:r>
              <a:rPr lang="zh-CN" altLang="en-US" dirty="0"/>
              <a:t>、融合：范文澜</a:t>
            </a:r>
            <a:r>
              <a:rPr lang="en-US" altLang="zh-CN" dirty="0"/>
              <a:t>·</a:t>
            </a:r>
            <a:r>
              <a:rPr lang="zh-CN" altLang="en-US" dirty="0"/>
              <a:t>蔡美彪</a:t>
            </a:r>
            <a:r>
              <a:rPr lang="en-US" altLang="zh-CN" dirty="0"/>
              <a:t>·</a:t>
            </a:r>
            <a:r>
              <a:rPr lang="zh-CN" altLang="en-US" dirty="0"/>
              <a:t>等</a:t>
            </a:r>
            <a:r>
              <a:rPr lang="en-US" altLang="zh-CN" dirty="0"/>
              <a:t>《</a:t>
            </a:r>
            <a:r>
              <a:rPr lang="zh-CN" altLang="en-US" dirty="0"/>
              <a:t>中国通史</a:t>
            </a:r>
            <a:r>
              <a:rPr lang="en-US" altLang="zh-CN" dirty="0"/>
              <a:t>》</a:t>
            </a:r>
            <a:r>
              <a:rPr lang="zh-CN" altLang="en-US" dirty="0"/>
              <a:t>第四编第五章第二节：“女真族与汉族通过共同的经济生活和文化交融，促进着民族间的融合。”</a:t>
            </a:r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、融和：周立波 </a:t>
            </a:r>
            <a:r>
              <a:rPr lang="en-US" altLang="zh-CN" dirty="0"/>
              <a:t>《</a:t>
            </a:r>
            <a:r>
              <a:rPr lang="zh-CN" altLang="en-US" dirty="0"/>
              <a:t>山乡巨变</a:t>
            </a:r>
            <a:r>
              <a:rPr lang="en-US" altLang="zh-CN" dirty="0"/>
              <a:t>》</a:t>
            </a:r>
            <a:r>
              <a:rPr lang="zh-CN" altLang="en-US" dirty="0"/>
              <a:t>下四：“气氛融和，刘雨生趁机提出了茶油分配的问题。”</a:t>
            </a:r>
            <a:br>
              <a:rPr lang="zh-CN" altLang="en-US" dirty="0"/>
            </a:br>
            <a:r>
              <a:rPr lang="zh-CN" altLang="en-US" dirty="0"/>
              <a:t>三、侧重点不同</a:t>
            </a:r>
            <a:br>
              <a:rPr lang="zh-CN" altLang="en-US" dirty="0"/>
            </a:br>
            <a:r>
              <a:rPr lang="en-US" altLang="zh-CN" dirty="0"/>
              <a:t>1</a:t>
            </a:r>
            <a:r>
              <a:rPr lang="zh-CN" altLang="en-US" dirty="0"/>
              <a:t>、融合：侧重于指完全的合而为一。</a:t>
            </a:r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、融和：侧重于指合成一体，共生下去。</a:t>
            </a:r>
          </a:p>
        </p:txBody>
      </p:sp>
    </p:spTree>
    <p:extLst>
      <p:ext uri="{BB962C8B-B14F-4D97-AF65-F5344CB8AC3E}">
        <p14:creationId xmlns:p14="http://schemas.microsoft.com/office/powerpoint/2010/main" val="179088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FE60B2-092D-4228-B83F-265755B513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根据第三段，哪个说法正确？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D28A6-59B3-4EE3-B30E-DCC320E1245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北京人喜欢吃臭豆腐，也喜欢臭奶酪。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511C71-577D-4DB3-946D-358EC462C25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臭豆腐吃起来很臭。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AFB4F7-B651-4CFF-9182-E05090DF113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吃臭豆腐是有的老北京人的一种嗜好。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D34B98-EFE3-4C93-8E7A-189CD891B0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吃臭豆腐是很多地方人的嗜好。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DB944E3-B1FB-46E3-8DAE-A8EBE812F0D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C7F8C6C-DE89-437C-BFA0-6EC5B0B8164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EF90D48-632F-4A01-AC0D-1F00689962B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A30E31D-C52A-4BBB-97A1-759098DE28B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A8D22DB-D3CD-4A50-878D-6B35DB727D8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CBCF96-E80A-4F05-9B53-3FE579360F3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5F4D21D8-F5E8-4D1C-9CD2-323791E6E65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080A42DF-0DD9-4EA8-A8A5-629AA08225E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7CC5278-FEA3-4DCA-A9F1-F446ACC8B7E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562DC5CF-9253-4987-AF6F-51E6BDEB18D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63D359A-5D40-4B9E-8782-3B1BE115BEF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458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0B75E-9319-4AD7-B4AC-344CB2AC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08376-97DC-4A3D-A87C-C5A3675BD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5244807"/>
          </a:xfrm>
        </p:spPr>
        <p:txBody>
          <a:bodyPr/>
          <a:lstStyle/>
          <a:p>
            <a:r>
              <a:rPr lang="zh-CN" altLang="en-US" dirty="0"/>
              <a:t>熔炉：名词</a:t>
            </a:r>
            <a:endParaRPr lang="en-US" altLang="zh-CN" dirty="0"/>
          </a:p>
          <a:p>
            <a:r>
              <a:rPr lang="zh-CN" altLang="en-US" dirty="0"/>
              <a:t>熔化：动词</a:t>
            </a:r>
            <a:endParaRPr lang="en-US" altLang="zh-CN" dirty="0"/>
          </a:p>
          <a:p>
            <a:r>
              <a:rPr lang="zh-CN" altLang="en-US" dirty="0"/>
              <a:t>乐不思蜀</a:t>
            </a:r>
            <a:endParaRPr lang="en-US" altLang="zh-CN" dirty="0"/>
          </a:p>
          <a:p>
            <a:r>
              <a:rPr lang="zh-CN" altLang="en-US" dirty="0"/>
              <a:t>流连忘返</a:t>
            </a:r>
            <a:endParaRPr lang="en-US" altLang="zh-CN" dirty="0"/>
          </a:p>
          <a:p>
            <a:r>
              <a:rPr lang="zh-CN" altLang="en-US" dirty="0"/>
              <a:t>不时</a:t>
            </a:r>
            <a:endParaRPr lang="en-US" altLang="zh-CN" dirty="0"/>
          </a:p>
          <a:p>
            <a:r>
              <a:rPr lang="zh-CN" altLang="en-US" dirty="0"/>
              <a:t>江浙：江苏和浙江两省的简称</a:t>
            </a:r>
            <a:endParaRPr lang="en-US" altLang="zh-CN" dirty="0"/>
          </a:p>
          <a:p>
            <a:r>
              <a:rPr lang="zh-CN" altLang="en-US" dirty="0"/>
              <a:t>东北：指位于中国东北部长城以外的黑龙江、吉林和辽宁三省以及内蒙古东四盟构成的区域，简称</a:t>
            </a:r>
            <a:r>
              <a:rPr lang="zh-CN" altLang="en-US" u="sng" dirty="0"/>
              <a:t>东北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湖广：作为地名，在明清时代及其以后指两湖（</a:t>
            </a:r>
            <a:r>
              <a:rPr lang="zh-CN" altLang="en-US" b="1" dirty="0">
                <a:hlinkClick r:id="rId2"/>
              </a:rPr>
              <a:t>湖北</a:t>
            </a:r>
            <a:r>
              <a:rPr lang="zh-CN" altLang="en-US" dirty="0"/>
              <a:t>、</a:t>
            </a:r>
            <a:r>
              <a:rPr lang="zh-CN" altLang="en-US" b="1" dirty="0">
                <a:hlinkClick r:id="rId3"/>
              </a:rPr>
              <a:t>湖南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不知不觉中</a:t>
            </a:r>
          </a:p>
        </p:txBody>
      </p:sp>
    </p:spTree>
    <p:extLst>
      <p:ext uri="{BB962C8B-B14F-4D97-AF65-F5344CB8AC3E}">
        <p14:creationId xmlns:p14="http://schemas.microsoft.com/office/powerpoint/2010/main" val="3560687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35648-B6FD-4348-A016-51AA2FA5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8F79D2-A72B-49C0-B6B7-B632CC35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4" y="949911"/>
            <a:ext cx="5798676" cy="513129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1B1121-1681-459E-B4A6-87387FB4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36" y="949911"/>
            <a:ext cx="6030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65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02EDA-287B-49AF-94BA-D01096C4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340E4-F840-4710-A8C7-D32D90887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这一段的意思是：北京自古以来到现代都是个移民城市，融会了南方和北方的文化，也融会了南方人和北方人的优点和缺点，像一个大熔炉一样，把来自全国各地的人都化为了北京人。</a:t>
            </a:r>
          </a:p>
        </p:txBody>
      </p:sp>
    </p:spTree>
    <p:extLst>
      <p:ext uri="{BB962C8B-B14F-4D97-AF65-F5344CB8AC3E}">
        <p14:creationId xmlns:p14="http://schemas.microsoft.com/office/powerpoint/2010/main" val="1841010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98871"/>
            <a:ext cx="10515600" cy="110614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课文串讲：第九段：北京人性格的兼容性、多面性、包容性、尝试性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05016"/>
            <a:ext cx="5181600" cy="487194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、构筑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、铸造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、既</a:t>
            </a:r>
            <a:r>
              <a:rPr lang="en-US" altLang="zh-CN" dirty="0"/>
              <a:t>~~~</a:t>
            </a:r>
            <a:r>
              <a:rPr lang="zh-CN" altLang="en-US" dirty="0"/>
              <a:t>，又</a:t>
            </a:r>
            <a:r>
              <a:rPr lang="en-US" altLang="zh-CN" dirty="0"/>
              <a:t>~~~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、风行一时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、多样化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、兼容性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、酸甜苦辣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、多面性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包容性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尝试性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526959"/>
            <a:ext cx="5181600" cy="465000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湘菜</a:t>
            </a:r>
            <a:endParaRPr lang="en-US" altLang="zh-CN" dirty="0"/>
          </a:p>
          <a:p>
            <a:r>
              <a:rPr lang="zh-CN" altLang="en-US" dirty="0"/>
              <a:t>蜀菜（川菜）</a:t>
            </a:r>
            <a:endParaRPr lang="en-US" altLang="zh-CN" dirty="0"/>
          </a:p>
          <a:p>
            <a:r>
              <a:rPr lang="zh-CN" altLang="en-US" dirty="0"/>
              <a:t>鲁菜</a:t>
            </a:r>
            <a:endParaRPr lang="en-US" altLang="zh-CN" dirty="0"/>
          </a:p>
          <a:p>
            <a:r>
              <a:rPr lang="zh-CN" altLang="en-US" dirty="0"/>
              <a:t>粤菜</a:t>
            </a:r>
            <a:endParaRPr lang="en-US" altLang="zh-CN" dirty="0"/>
          </a:p>
          <a:p>
            <a:r>
              <a:rPr lang="zh-CN" altLang="en-US" dirty="0"/>
              <a:t>蘑菇炖小鸡</a:t>
            </a:r>
            <a:endParaRPr lang="en-US" altLang="zh-CN" dirty="0"/>
          </a:p>
          <a:p>
            <a:r>
              <a:rPr lang="zh-CN" altLang="en-US" dirty="0"/>
              <a:t>猪肉炖粉条</a:t>
            </a:r>
            <a:endParaRPr lang="en-US" altLang="zh-CN" dirty="0"/>
          </a:p>
          <a:p>
            <a:r>
              <a:rPr lang="zh-CN" altLang="en-US" dirty="0"/>
              <a:t>松仁玉米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164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P48</a:t>
            </a:r>
            <a:r>
              <a:rPr lang="zh-CN" altLang="en-US" dirty="0"/>
              <a:t>，练习二</a:t>
            </a:r>
          </a:p>
        </p:txBody>
      </p:sp>
    </p:spTree>
    <p:extLst>
      <p:ext uri="{BB962C8B-B14F-4D97-AF65-F5344CB8AC3E}">
        <p14:creationId xmlns:p14="http://schemas.microsoft.com/office/powerpoint/2010/main" val="2566911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湘菜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67" y="0"/>
            <a:ext cx="5099642" cy="3293198"/>
          </a:xfrm>
        </p:spPr>
      </p:pic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09" y="3293198"/>
            <a:ext cx="5181600" cy="3297381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8" y="1690688"/>
            <a:ext cx="5951667" cy="48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23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87" y="-182057"/>
            <a:ext cx="10515600" cy="1325563"/>
          </a:xfrm>
        </p:spPr>
        <p:txBody>
          <a:bodyPr/>
          <a:lstStyle/>
          <a:p>
            <a:r>
              <a:rPr lang="zh-CN" altLang="en-US" dirty="0"/>
              <a:t>川菜（蜀菜）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4" y="3429948"/>
            <a:ext cx="5181600" cy="3137746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02778"/>
            <a:ext cx="5181600" cy="3175819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9902">
            <a:off x="3249332" y="4087060"/>
            <a:ext cx="3890817" cy="29002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77" y="858670"/>
            <a:ext cx="4838700" cy="36464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2" y="3436187"/>
            <a:ext cx="3870036" cy="31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50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鲁菜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55" y="3808431"/>
            <a:ext cx="5181600" cy="3120871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82" y="3429000"/>
            <a:ext cx="5181600" cy="3343275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82" y="92566"/>
            <a:ext cx="5145578" cy="31962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54" y="401288"/>
            <a:ext cx="4500000" cy="34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92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粤菜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61694"/>
            <a:ext cx="5181600" cy="3452581"/>
          </a:xfrm>
        </p:spPr>
      </p:pic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778650"/>
            <a:ext cx="5181600" cy="307935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28" y="0"/>
            <a:ext cx="6096000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25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73" y="1825625"/>
            <a:ext cx="5805654" cy="4351338"/>
          </a:xfrm>
        </p:spPr>
      </p:pic>
    </p:spTree>
    <p:extLst>
      <p:ext uri="{BB962C8B-B14F-4D97-AF65-F5344CB8AC3E}">
        <p14:creationId xmlns:p14="http://schemas.microsoft.com/office/powerpoint/2010/main" val="160809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791A4F-DDAC-4AEF-B306-6D86B74AC1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根据第四段，关于炒肝儿：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0FB2E0-4634-425F-AE42-EE2FCFF8FC3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一吃就上当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8E265A-92E4-4503-9AD8-3B67464D2A2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是用油炒的鹅肝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CA824D-5EC1-4437-A66C-80ABB10A43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里面有香肠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61D457-F59E-4025-95BD-A5ECB15DC45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看起来有点像打卤面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C3D48B-8CA3-48CD-B9BC-43D62F0BE7F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097D8D4-DC5C-4737-9BA0-D5118BB07A0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C71E300-1FCA-409D-8131-F6E22015754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E490D34-FE5B-4D46-B90D-814E6881EEE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6D2C487-8C02-475A-B244-B5797E539AA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6AFEF29-766E-4741-87FD-BCDF4F80AB6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24C719F-338C-4E29-9649-8B035D61E55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8711E9CB-05F3-4E5E-9CB9-05B5A9AFFE9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72435432-B13A-4B04-8BC7-76BDA662CB1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1210DB4D-3B89-4252-BF4E-4AA2A09DAFA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5D85C0C-F71D-478F-AC62-FBC9E17D078C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75762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蘑菇炖小鸡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2" y="1874982"/>
            <a:ext cx="7989453" cy="4821382"/>
          </a:xfrm>
        </p:spPr>
      </p:pic>
    </p:spTree>
    <p:extLst>
      <p:ext uri="{BB962C8B-B14F-4D97-AF65-F5344CB8AC3E}">
        <p14:creationId xmlns:p14="http://schemas.microsoft.com/office/powerpoint/2010/main" val="2934398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猪肉炖粉条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619034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松仁玉米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7350" y="1899444"/>
            <a:ext cx="63373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584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4E7A8-7D17-7747-8AD6-020384D9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书面作业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69B4AF-B57D-5442-A4B5-EA0304FF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P48</a:t>
            </a:r>
            <a:r>
              <a:rPr kumimoji="1" lang="zh-CN" altLang="en-US" dirty="0"/>
              <a:t>页，第三题。</a:t>
            </a:r>
          </a:p>
        </p:txBody>
      </p:sp>
    </p:spTree>
    <p:extLst>
      <p:ext uri="{BB962C8B-B14F-4D97-AF65-F5344CB8AC3E}">
        <p14:creationId xmlns:p14="http://schemas.microsoft.com/office/powerpoint/2010/main" val="235640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6A9B4-8739-384E-98FB-5DA70977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作文：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D09D8-2610-AC47-B7F1-A0540C25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sz="2800" dirty="0"/>
              <a:t>1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XX</a:t>
            </a:r>
            <a:r>
              <a:rPr kumimoji="1" lang="zh-CN" altLang="en-US" sz="2800" dirty="0"/>
              <a:t>（地名）人的特点</a:t>
            </a:r>
            <a:endParaRPr kumimoji="1" lang="en-US" altLang="zh-CN" sz="2800" dirty="0"/>
          </a:p>
          <a:p>
            <a:r>
              <a:rPr kumimoji="1" lang="en-US" altLang="zh-CN" sz="2800" dirty="0"/>
              <a:t>2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XX</a:t>
            </a:r>
            <a:r>
              <a:rPr kumimoji="1" lang="zh-CN" altLang="en-US" sz="2800" dirty="0"/>
              <a:t>（地名）的来历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zh-CN" altLang="en-US" sz="2800" dirty="0"/>
              <a:t>要求：题目二选一</a:t>
            </a:r>
            <a:endParaRPr kumimoji="1" lang="en-US" altLang="zh-CN" sz="2800" dirty="0"/>
          </a:p>
          <a:p>
            <a:r>
              <a:rPr kumimoji="1" lang="zh-CN" altLang="en-US" dirty="0"/>
              <a:t>           用上</a:t>
            </a:r>
            <a:r>
              <a:rPr kumimoji="1" lang="en-US" altLang="zh-CN" dirty="0"/>
              <a:t>1——3</a:t>
            </a:r>
            <a:r>
              <a:rPr kumimoji="1" lang="zh-CN" altLang="en-US" dirty="0"/>
              <a:t>课学过的十二个词语</a:t>
            </a:r>
            <a:endParaRPr kumimoji="1" lang="en-US" altLang="zh-CN" dirty="0"/>
          </a:p>
          <a:p>
            <a:r>
              <a:rPr kumimoji="1" lang="zh-CN" altLang="en-US" dirty="0"/>
              <a:t>           用上</a:t>
            </a:r>
            <a:r>
              <a:rPr kumimoji="1" lang="en-US" altLang="zh-CN" dirty="0"/>
              <a:t>1----3</a:t>
            </a:r>
            <a:r>
              <a:rPr kumimoji="1" lang="zh-CN" altLang="en-US" dirty="0"/>
              <a:t>课学过的八个成语</a:t>
            </a:r>
            <a:endParaRPr kumimoji="1" lang="en-US" altLang="zh-CN" sz="2800" dirty="0"/>
          </a:p>
          <a:p>
            <a:r>
              <a:rPr kumimoji="1" lang="zh-CN" altLang="en-US" sz="2800" dirty="0"/>
              <a:t>           用上</a:t>
            </a:r>
            <a:r>
              <a:rPr kumimoji="1" lang="en-US" altLang="zh-CN" sz="2800" dirty="0"/>
              <a:t>1——3</a:t>
            </a:r>
            <a:r>
              <a:rPr kumimoji="1" lang="zh-CN" altLang="en-US" sz="2800" dirty="0"/>
              <a:t>课学过的十个语言点</a:t>
            </a:r>
            <a:endParaRPr kumimoji="1" lang="en-US" altLang="zh-CN" sz="2800" dirty="0"/>
          </a:p>
          <a:p>
            <a:r>
              <a:rPr kumimoji="1" lang="en-US" altLang="zh-CN" sz="2800" dirty="0"/>
              <a:t>          </a:t>
            </a:r>
          </a:p>
          <a:p>
            <a:r>
              <a:rPr kumimoji="1" lang="zh-CN" altLang="en-US" dirty="0"/>
              <a:t>字数：四百字以上。</a:t>
            </a:r>
            <a:endParaRPr kumimoji="1" lang="en-US" altLang="zh-CN" dirty="0"/>
          </a:p>
          <a:p>
            <a:r>
              <a:rPr kumimoji="1" lang="zh-CN" altLang="en-US" sz="2800"/>
              <a:t>期中考试以后，第十周网络学堂提交</a:t>
            </a:r>
            <a:endParaRPr kumimoji="1"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8128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47BA6-70DD-CD44-A0CE-B060439ED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D5C27C-C69D-EA4D-8757-17A4D4958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语言点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好（第四声）</a:t>
            </a:r>
            <a:endParaRPr kumimoji="1" lang="en-US" altLang="zh-CN" dirty="0"/>
          </a:p>
          <a:p>
            <a:r>
              <a:rPr kumimoji="1" lang="en-US" altLang="zh-CN" dirty="0"/>
              <a:t>~~~</a:t>
            </a:r>
            <a:r>
              <a:rPr kumimoji="1" lang="zh-CN" altLang="en-US" dirty="0"/>
              <a:t>当数</a:t>
            </a:r>
            <a:r>
              <a:rPr kumimoji="1" lang="en-US" altLang="zh-CN" dirty="0"/>
              <a:t>~~~</a:t>
            </a:r>
          </a:p>
          <a:p>
            <a:r>
              <a:rPr kumimoji="1" lang="zh-CN" altLang="en-US" dirty="0"/>
              <a:t>待到</a:t>
            </a:r>
            <a:r>
              <a:rPr kumimoji="1" lang="en-US" altLang="zh-CN" dirty="0"/>
              <a:t>~~</a:t>
            </a:r>
            <a:r>
              <a:rPr kumimoji="1" lang="zh-CN" altLang="en-US" dirty="0"/>
              <a:t>之时</a:t>
            </a:r>
            <a:endParaRPr kumimoji="1" lang="en-US" altLang="zh-CN" dirty="0"/>
          </a:p>
          <a:p>
            <a:r>
              <a:rPr kumimoji="1" lang="en-US" altLang="zh-CN" dirty="0"/>
              <a:t>~~~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才怪呢</a:t>
            </a:r>
            <a:endParaRPr kumimoji="1" lang="en-US" altLang="zh-CN" dirty="0"/>
          </a:p>
          <a:p>
            <a:r>
              <a:rPr kumimoji="1" lang="zh-CN" altLang="en-US" dirty="0"/>
              <a:t>依然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535710"/>
            <a:ext cx="5181600" cy="618836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成语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家喻户晓</a:t>
            </a:r>
            <a:endParaRPr lang="en-US" altLang="zh-CN" dirty="0"/>
          </a:p>
          <a:p>
            <a:r>
              <a:rPr lang="zh-CN" altLang="en-US" dirty="0"/>
              <a:t>酒足饭饱</a:t>
            </a:r>
            <a:endParaRPr lang="en-US" altLang="zh-CN" dirty="0"/>
          </a:p>
          <a:p>
            <a:r>
              <a:rPr lang="zh-CN" altLang="en-US" dirty="0"/>
              <a:t>罪魁祸首</a:t>
            </a:r>
            <a:endParaRPr lang="en-US" altLang="zh-CN" dirty="0"/>
          </a:p>
          <a:p>
            <a:r>
              <a:rPr lang="zh-CN" altLang="en-US" dirty="0"/>
              <a:t>津津有味</a:t>
            </a:r>
            <a:endParaRPr lang="en-US" altLang="zh-CN" dirty="0"/>
          </a:p>
          <a:p>
            <a:r>
              <a:rPr lang="zh-CN" altLang="en-US" dirty="0"/>
              <a:t>乐此不疲</a:t>
            </a:r>
            <a:endParaRPr lang="en-US" altLang="zh-CN" dirty="0"/>
          </a:p>
          <a:p>
            <a:r>
              <a:rPr lang="zh-CN" altLang="en-US" dirty="0"/>
              <a:t>温文尔雅</a:t>
            </a:r>
            <a:endParaRPr lang="en-US" altLang="zh-CN" dirty="0"/>
          </a:p>
          <a:p>
            <a:r>
              <a:rPr lang="zh-CN" altLang="en-US" dirty="0"/>
              <a:t>独具特色</a:t>
            </a:r>
            <a:endParaRPr lang="en-US" altLang="zh-CN" dirty="0"/>
          </a:p>
          <a:p>
            <a:r>
              <a:rPr lang="zh-CN" altLang="en-US" dirty="0"/>
              <a:t>五湖四海</a:t>
            </a:r>
            <a:endParaRPr lang="en-US" altLang="zh-CN" dirty="0"/>
          </a:p>
          <a:p>
            <a:r>
              <a:rPr lang="zh-CN" altLang="en-US" dirty="0"/>
              <a:t>繁衍生息</a:t>
            </a:r>
            <a:endParaRPr lang="en-US" altLang="zh-CN" dirty="0"/>
          </a:p>
          <a:p>
            <a:r>
              <a:rPr lang="zh-CN" altLang="en-US" dirty="0"/>
              <a:t>乐不思蜀</a:t>
            </a:r>
            <a:endParaRPr lang="en-US" altLang="zh-CN" dirty="0"/>
          </a:p>
          <a:p>
            <a:r>
              <a:rPr lang="zh-CN" altLang="en-US" dirty="0"/>
              <a:t>流连忘返</a:t>
            </a:r>
            <a:endParaRPr lang="en-US" altLang="zh-CN" dirty="0"/>
          </a:p>
          <a:p>
            <a:r>
              <a:rPr lang="zh-CN" altLang="en-US" dirty="0"/>
              <a:t>不知不觉</a:t>
            </a:r>
            <a:endParaRPr lang="en-US" altLang="zh-CN" dirty="0"/>
          </a:p>
          <a:p>
            <a:r>
              <a:rPr lang="zh-CN" altLang="en-US" dirty="0"/>
              <a:t>风行一时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189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094C0-A177-47D1-9908-6D61309C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期中考试考试：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1BA506-5889-46AE-9645-48CB4E2D2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1" y="1825625"/>
            <a:ext cx="11500701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线下：教室内，纸版试卷，闭卷考试。学生自带草稿纸。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线上：</a:t>
            </a:r>
            <a:r>
              <a:rPr lang="en-US" altLang="zh-CN" dirty="0"/>
              <a:t>1</a:t>
            </a:r>
            <a:r>
              <a:rPr lang="zh-CN" altLang="en-US" dirty="0"/>
              <a:t>、腾讯视频会议（本周内完成腾讯视频会议测试）</a:t>
            </a:r>
            <a:endParaRPr lang="en-US" altLang="zh-CN" dirty="0"/>
          </a:p>
          <a:p>
            <a:r>
              <a:rPr lang="en-US" altLang="zh-CN" dirty="0"/>
              <a:t>           2</a:t>
            </a:r>
            <a:r>
              <a:rPr lang="zh-CN" altLang="en-US" dirty="0"/>
              <a:t>、摄像头必须同时拍摄到手部和面部，不可离开摄像头。</a:t>
            </a:r>
            <a:endParaRPr lang="en-US" altLang="zh-CN" dirty="0"/>
          </a:p>
          <a:p>
            <a:r>
              <a:rPr lang="en-US" altLang="zh-CN" dirty="0"/>
              <a:t>           3</a:t>
            </a:r>
            <a:r>
              <a:rPr lang="zh-CN" altLang="en-US" dirty="0"/>
              <a:t>、自备</a:t>
            </a:r>
            <a:r>
              <a:rPr lang="en-US" altLang="zh-CN" dirty="0"/>
              <a:t>A4</a:t>
            </a:r>
            <a:r>
              <a:rPr lang="zh-CN" altLang="en-US" dirty="0"/>
              <a:t>白纸，在纸上手写作答。</a:t>
            </a:r>
            <a:endParaRPr lang="en-US" altLang="zh-CN" dirty="0"/>
          </a:p>
          <a:p>
            <a:r>
              <a:rPr lang="en-US" altLang="zh-CN" dirty="0"/>
              <a:t>           4</a:t>
            </a:r>
            <a:r>
              <a:rPr lang="zh-CN" altLang="en-US" dirty="0"/>
              <a:t>、考前试卷通过腾讯会议文档发布，只能阅览，不能下载。</a:t>
            </a:r>
            <a:endParaRPr lang="en-US" altLang="zh-CN" dirty="0"/>
          </a:p>
          <a:p>
            <a:r>
              <a:rPr lang="en-US" altLang="zh-CN" dirty="0"/>
              <a:t>           5</a:t>
            </a:r>
            <a:r>
              <a:rPr lang="zh-CN" altLang="en-US" dirty="0"/>
              <a:t>、考试结束</a:t>
            </a:r>
            <a:r>
              <a:rPr lang="en-US" altLang="zh-CN" dirty="0"/>
              <a:t>5</a:t>
            </a:r>
            <a:r>
              <a:rPr lang="zh-CN" altLang="en-US" dirty="0"/>
              <a:t>分钟内拍摄或扫描试卷，上传到网络学堂专门的作业窗口，同时保持摄像头开启。因作业只能上传一份，如超过一页，建议制作一份</a:t>
            </a:r>
            <a:r>
              <a:rPr lang="en-US" altLang="zh-CN" dirty="0"/>
              <a:t>pdf</a:t>
            </a:r>
            <a:r>
              <a:rPr lang="zh-CN" altLang="en-US" dirty="0"/>
              <a:t>文件备份也可在作业窗口内上传其它图片，不可使用压缩</a:t>
            </a:r>
            <a:r>
              <a:rPr lang="zh-CN" altLang="en-US"/>
              <a:t>文件。</a:t>
            </a:r>
            <a:endParaRPr lang="en-US" altLang="zh-CN" dirty="0"/>
          </a:p>
          <a:p>
            <a:r>
              <a:rPr lang="en-US" altLang="zh-CN" dirty="0"/>
              <a:t>           6</a:t>
            </a:r>
            <a:r>
              <a:rPr lang="zh-CN" altLang="en-US" dirty="0"/>
              <a:t>、遇到问题及时通过微信群告知老师，视频摄像中断时间不得超过</a:t>
            </a:r>
            <a:r>
              <a:rPr lang="en-US" altLang="zh-CN" dirty="0"/>
              <a:t>3</a:t>
            </a:r>
            <a:r>
              <a:rPr lang="zh-CN" altLang="en-US" dirty="0"/>
              <a:t>分钟。</a:t>
            </a:r>
            <a:endParaRPr lang="en-US" altLang="zh-CN" dirty="0"/>
          </a:p>
          <a:p>
            <a:r>
              <a:rPr lang="en-US" altLang="zh-CN" dirty="0"/>
              <a:t>           7</a:t>
            </a:r>
            <a:r>
              <a:rPr lang="zh-CN" altLang="en-US" dirty="0"/>
              <a:t>、实时考试，无补考，回看学习的同学必须实时参加考试。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83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1" y="78170"/>
            <a:ext cx="7729728" cy="62993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课文串讲：第五段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9639A-90A3-6E48-B80A-EEA2FDAD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59" y="808464"/>
            <a:ext cx="11574965" cy="5971366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、豆汁儿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、南城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、拉洋车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、扛大个儿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、尤</a:t>
            </a:r>
            <a:r>
              <a:rPr kumimoji="1" lang="en-US" altLang="zh-CN" dirty="0"/>
              <a:t>+V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、老北京</a:t>
            </a:r>
            <a:endParaRPr kumimoji="1" lang="en-US" altLang="zh-CN" dirty="0"/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、津津有味</a:t>
            </a:r>
            <a:endParaRPr kumimoji="1" lang="en-US" altLang="zh-CN" dirty="0"/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、乐此不疲</a:t>
            </a:r>
          </a:p>
        </p:txBody>
      </p:sp>
    </p:spTree>
    <p:extLst>
      <p:ext uri="{BB962C8B-B14F-4D97-AF65-F5344CB8AC3E}">
        <p14:creationId xmlns:p14="http://schemas.microsoft.com/office/powerpoint/2010/main" val="4277903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B4F54-1F09-A846-8429-83F7A213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豆汁儿、焦圈儿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9070"/>
            <a:ext cx="5181600" cy="3424448"/>
          </a:xfrm>
        </p:spPr>
      </p:pic>
    </p:spTree>
    <p:extLst>
      <p:ext uri="{BB962C8B-B14F-4D97-AF65-F5344CB8AC3E}">
        <p14:creationId xmlns:p14="http://schemas.microsoft.com/office/powerpoint/2010/main" val="35368293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.0"/>
  <p:tag name="RAINPROBLEMTYPE" val="MultipleChoiceMA"/>
  <p:tag name="RAINPROBLEM" val="MultipleChoiceMA"/>
  <p:tag name="PROBLEMSCORE_HALF" val="0.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Correct"/>
  <p:tag name="RAINPROBLEMTYPE" val="MultipleChoiceM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3849</TotalTime>
  <Words>3495</Words>
  <Application>Microsoft Office PowerPoint</Application>
  <PresentationFormat>宽屏</PresentationFormat>
  <Paragraphs>440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3" baseType="lpstr">
      <vt:lpstr>Microsoft Yahei</vt:lpstr>
      <vt:lpstr>等线</vt:lpstr>
      <vt:lpstr>等线 Light</vt:lpstr>
      <vt:lpstr>仿宋</vt:lpstr>
      <vt:lpstr>Arial</vt:lpstr>
      <vt:lpstr>Wingdings</vt:lpstr>
      <vt:lpstr>Office 主题​​</vt:lpstr>
      <vt:lpstr>第三课 闲话北京人-3</vt:lpstr>
      <vt:lpstr> </vt:lpstr>
      <vt:lpstr>听写：</vt:lpstr>
      <vt:lpstr>课文串讲：第三四段</vt:lpstr>
      <vt:lpstr>打卤面</vt:lpstr>
      <vt:lpstr>PowerPoint 演示文稿</vt:lpstr>
      <vt:lpstr>PowerPoint 演示文稿</vt:lpstr>
      <vt:lpstr>课文串讲：第五段</vt:lpstr>
      <vt:lpstr>豆汁儿、焦圈儿</vt:lpstr>
      <vt:lpstr>拉洋车、扛大个儿</vt:lpstr>
      <vt:lpstr>南城</vt:lpstr>
      <vt:lpstr>老北京</vt:lpstr>
      <vt:lpstr> </vt:lpstr>
      <vt:lpstr> </vt:lpstr>
      <vt:lpstr>PowerPoint 演示文稿</vt:lpstr>
      <vt:lpstr>PowerPoint 演示文稿</vt:lpstr>
      <vt:lpstr>PowerPoint 演示文稿</vt:lpstr>
      <vt:lpstr>第二部分：生词3</vt:lpstr>
      <vt:lpstr>八大菜系</vt:lpstr>
      <vt:lpstr> </vt:lpstr>
      <vt:lpstr> </vt:lpstr>
      <vt:lpstr>第二部分：生词4</vt:lpstr>
      <vt:lpstr>交汇</vt:lpstr>
      <vt:lpstr>乐不思蜀</vt:lpstr>
      <vt:lpstr>乐不思蜀</vt:lpstr>
      <vt:lpstr>流连忘返</vt:lpstr>
      <vt:lpstr>第二部分：生词5</vt:lpstr>
      <vt:lpstr>课文串讲：第六段</vt:lpstr>
      <vt:lpstr>PowerPoint 演示文稿</vt:lpstr>
      <vt:lpstr>课文串讲：第七段</vt:lpstr>
      <vt:lpstr>大碗喝酒，大块吃肉</vt:lpstr>
      <vt:lpstr>西北人——————野性</vt:lpstr>
      <vt:lpstr> </vt:lpstr>
      <vt:lpstr>麻辣烫</vt:lpstr>
      <vt:lpstr>四川人——火暴泼辣</vt:lpstr>
      <vt:lpstr>杭州人——温文尔雅</vt:lpstr>
      <vt:lpstr>PowerPoint 演示文稿</vt:lpstr>
      <vt:lpstr>PowerPoint 演示文稿</vt:lpstr>
      <vt:lpstr>PowerPoint 演示文稿</vt:lpstr>
      <vt:lpstr>PowerPoint 演示文稿</vt:lpstr>
      <vt:lpstr>课文串讲：第八段</vt:lpstr>
      <vt:lpstr>五湖四海</vt:lpstr>
      <vt:lpstr>四面八方</vt:lpstr>
      <vt:lpstr>夏商周（公元前2070年——公元前771年）</vt:lpstr>
      <vt:lpstr>夏朝： </vt:lpstr>
      <vt:lpstr>商朝</vt:lpstr>
      <vt:lpstr>周代</vt:lpstr>
      <vt:lpstr>周易</vt:lpstr>
      <vt:lpstr>秦汉（公元前206年四月—公元前202年十二月）</vt:lpstr>
      <vt:lpstr>秦：兵马俑</vt:lpstr>
      <vt:lpstr>汉代</vt:lpstr>
      <vt:lpstr>明清</vt:lpstr>
      <vt:lpstr>明代：</vt:lpstr>
      <vt:lpstr>清代</vt:lpstr>
      <vt:lpstr> </vt:lpstr>
      <vt:lpstr>语言点5 依然</vt:lpstr>
      <vt:lpstr>交汇、融合、融和、融会、融汇</vt:lpstr>
      <vt:lpstr> </vt:lpstr>
      <vt:lpstr> </vt:lpstr>
      <vt:lpstr> </vt:lpstr>
      <vt:lpstr> </vt:lpstr>
      <vt:lpstr> </vt:lpstr>
      <vt:lpstr>课文串讲：第九段：北京人性格的兼容性、多面性、包容性、尝试性</vt:lpstr>
      <vt:lpstr>练习</vt:lpstr>
      <vt:lpstr>湘菜</vt:lpstr>
      <vt:lpstr>川菜（蜀菜）</vt:lpstr>
      <vt:lpstr>鲁菜</vt:lpstr>
      <vt:lpstr>粤菜</vt:lpstr>
      <vt:lpstr> </vt:lpstr>
      <vt:lpstr>蘑菇炖小鸡</vt:lpstr>
      <vt:lpstr>猪肉炖粉条</vt:lpstr>
      <vt:lpstr>松仁玉米</vt:lpstr>
      <vt:lpstr>书面作业</vt:lpstr>
      <vt:lpstr>作文：</vt:lpstr>
      <vt:lpstr>小结</vt:lpstr>
      <vt:lpstr>期中考试考试：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第二课 那年那月那狗</dc:title>
  <dc:creator>Dulingling</dc:creator>
  <cp:lastModifiedBy>Administrator</cp:lastModifiedBy>
  <cp:revision>98</cp:revision>
  <dcterms:created xsi:type="dcterms:W3CDTF">2019-09-19T14:04:49Z</dcterms:created>
  <dcterms:modified xsi:type="dcterms:W3CDTF">2020-10-27T05:13:21Z</dcterms:modified>
</cp:coreProperties>
</file>